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9" r:id="rId6"/>
    <p:sldId id="271" r:id="rId7"/>
    <p:sldId id="372" r:id="rId8"/>
    <p:sldId id="273" r:id="rId9"/>
    <p:sldId id="274" r:id="rId10"/>
    <p:sldId id="275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57" r:id="rId21"/>
    <p:sldId id="287" r:id="rId22"/>
    <p:sldId id="262" r:id="rId23"/>
    <p:sldId id="266" r:id="rId24"/>
    <p:sldId id="263" r:id="rId25"/>
    <p:sldId id="264" r:id="rId26"/>
    <p:sldId id="265" r:id="rId27"/>
    <p:sldId id="268" r:id="rId28"/>
    <p:sldId id="269" r:id="rId29"/>
    <p:sldId id="270" r:id="rId30"/>
    <p:sldId id="289" r:id="rId31"/>
    <p:sldId id="290" r:id="rId32"/>
    <p:sldId id="291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7" r:id="rId56"/>
    <p:sldId id="318" r:id="rId57"/>
    <p:sldId id="319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58" r:id="rId68"/>
    <p:sldId id="359" r:id="rId69"/>
    <p:sldId id="360" r:id="rId70"/>
    <p:sldId id="362" r:id="rId71"/>
    <p:sldId id="363" r:id="rId72"/>
    <p:sldId id="364" r:id="rId73"/>
    <p:sldId id="365" r:id="rId74"/>
    <p:sldId id="366" r:id="rId75"/>
    <p:sldId id="367" r:id="rId76"/>
    <p:sldId id="368" r:id="rId77"/>
    <p:sldId id="369" r:id="rId78"/>
    <p:sldId id="370" r:id="rId79"/>
    <p:sldId id="331" r:id="rId80"/>
    <p:sldId id="332" r:id="rId81"/>
    <p:sldId id="333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5" r:id="rId92"/>
    <p:sldId id="346" r:id="rId93"/>
    <p:sldId id="347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73" r:id="rId104"/>
    <p:sldId id="374" r:id="rId10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viewProps" Target="viewProps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theme" Target="theme/theme1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tableStyles" Target="tableStyle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A2B6-CA97-4C90-8C79-0CF37942E74D}" type="datetimeFigureOut">
              <a:rPr lang="hu-HU" smtClean="0"/>
              <a:t>2023. 10. 01.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1FBF-DCC7-40F3-957A-2F13E543093C}" type="slidenum">
              <a:rPr lang="hu-HU" smtClean="0"/>
              <a:t>‹#›</a:t>
            </a:fld>
            <a:endParaRPr lang="hu-HU"/>
          </a:p>
        </p:txBody>
      </p:sp>
      <p:pic>
        <p:nvPicPr>
          <p:cNvPr id="8" name="Picture 2" descr="KÃ©ptalÃ¡lat a kÃ¶vetkezÅre: âerasmus logoâ">
            <a:extLst>
              <a:ext uri="{FF2B5EF4-FFF2-40B4-BE49-F238E27FC236}">
                <a16:creationId xmlns:a16="http://schemas.microsoft.com/office/drawing/2014/main" id="{49E04EA9-30BE-4C32-AF4D-CBDE2FEC4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1" y="5921531"/>
            <a:ext cx="4411379" cy="9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B27F428-B8FA-46AA-8D50-6859FD8A10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843" y="1"/>
            <a:ext cx="3115157" cy="141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98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A2B6-CA97-4C90-8C79-0CF37942E74D}" type="datetimeFigureOut">
              <a:rPr lang="hu-HU" smtClean="0"/>
              <a:t>2023. 10. 01.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1FBF-DCC7-40F3-957A-2F13E543093C}" type="slidenum">
              <a:rPr lang="hu-HU" smtClean="0"/>
              <a:t>‹#›</a:t>
            </a:fld>
            <a:endParaRPr lang="hu-HU"/>
          </a:p>
        </p:txBody>
      </p:sp>
      <p:pic>
        <p:nvPicPr>
          <p:cNvPr id="7" name="Picture 2" descr="KÃ©ptalÃ¡lat a kÃ¶vetkezÅre: âerasmus logoâ">
            <a:extLst>
              <a:ext uri="{FF2B5EF4-FFF2-40B4-BE49-F238E27FC236}">
                <a16:creationId xmlns:a16="http://schemas.microsoft.com/office/drawing/2014/main" id="{85ED34F6-3DCF-4049-93A7-6A5B75087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1" y="5921531"/>
            <a:ext cx="4411379" cy="9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2D21753E-79C3-45E6-8A5F-A748C6DED5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843" y="1"/>
            <a:ext cx="3115157" cy="141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9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A2B6-CA97-4C90-8C79-0CF37942E74D}" type="datetimeFigureOut">
              <a:rPr lang="hu-HU" smtClean="0"/>
              <a:t>2023. 10. 01.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1FBF-DCC7-40F3-957A-2F13E543093C}" type="slidenum">
              <a:rPr lang="hu-HU" smtClean="0"/>
              <a:t>‹#›</a:t>
            </a:fld>
            <a:endParaRPr lang="hu-HU"/>
          </a:p>
        </p:txBody>
      </p:sp>
      <p:pic>
        <p:nvPicPr>
          <p:cNvPr id="7" name="Picture 2" descr="KÃ©ptalÃ¡lat a kÃ¶vetkezÅre: âerasmus logoâ">
            <a:extLst>
              <a:ext uri="{FF2B5EF4-FFF2-40B4-BE49-F238E27FC236}">
                <a16:creationId xmlns:a16="http://schemas.microsoft.com/office/drawing/2014/main" id="{C282E0FA-245C-44EF-A4B1-BDD63EBFE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1" y="5921531"/>
            <a:ext cx="4411379" cy="9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98453F08-16B8-4572-B226-EF732F70D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843" y="1"/>
            <a:ext cx="3115157" cy="141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36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A2B6-CA97-4C90-8C79-0CF37942E74D}" type="datetimeFigureOut">
              <a:rPr lang="hu-HU" smtClean="0"/>
              <a:t>2023. 10. 01.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1FBF-DCC7-40F3-957A-2F13E543093C}" type="slidenum">
              <a:rPr lang="hu-HU" smtClean="0"/>
              <a:t>‹#›</a:t>
            </a:fld>
            <a:endParaRPr lang="hu-HU"/>
          </a:p>
        </p:txBody>
      </p:sp>
      <p:pic>
        <p:nvPicPr>
          <p:cNvPr id="9" name="Picture 2" descr="KÃ©ptalÃ¡lat a kÃ¶vetkezÅre: âerasmus logoâ">
            <a:extLst>
              <a:ext uri="{FF2B5EF4-FFF2-40B4-BE49-F238E27FC236}">
                <a16:creationId xmlns:a16="http://schemas.microsoft.com/office/drawing/2014/main" id="{17160AC0-ACB9-4958-B770-46C406B90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1" y="5921531"/>
            <a:ext cx="4411379" cy="9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32BF28D3-2E63-49DB-9CFB-0856A2DAB0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843" y="1"/>
            <a:ext cx="3115157" cy="141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A2B6-CA97-4C90-8C79-0CF37942E74D}" type="datetimeFigureOut">
              <a:rPr lang="hu-HU" smtClean="0"/>
              <a:t>2023. 10. 01.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1FBF-DCC7-40F3-957A-2F13E543093C}" type="slidenum">
              <a:rPr lang="hu-HU" smtClean="0"/>
              <a:t>‹#›</a:t>
            </a:fld>
            <a:endParaRPr lang="hu-HU"/>
          </a:p>
        </p:txBody>
      </p:sp>
      <p:pic>
        <p:nvPicPr>
          <p:cNvPr id="7" name="Picture 2" descr="KÃ©ptalÃ¡lat a kÃ¶vetkezÅre: âerasmus logoâ">
            <a:extLst>
              <a:ext uri="{FF2B5EF4-FFF2-40B4-BE49-F238E27FC236}">
                <a16:creationId xmlns:a16="http://schemas.microsoft.com/office/drawing/2014/main" id="{37167F32-90AF-41B6-B741-3B1B1C949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1" y="5921531"/>
            <a:ext cx="4411379" cy="9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9963AA0D-CF80-483D-9F56-30C4A3DE3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843" y="1"/>
            <a:ext cx="3115157" cy="141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2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A2B6-CA97-4C90-8C79-0CF37942E74D}" type="datetimeFigureOut">
              <a:rPr lang="hu-HU" smtClean="0"/>
              <a:t>2023. 10. 01.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1FBF-DCC7-40F3-957A-2F13E543093C}" type="slidenum">
              <a:rPr lang="hu-HU" smtClean="0"/>
              <a:t>‹#›</a:t>
            </a:fld>
            <a:endParaRPr lang="hu-HU"/>
          </a:p>
        </p:txBody>
      </p:sp>
      <p:pic>
        <p:nvPicPr>
          <p:cNvPr id="8" name="Picture 2" descr="KÃ©ptalÃ¡lat a kÃ¶vetkezÅre: âerasmus logoâ">
            <a:extLst>
              <a:ext uri="{FF2B5EF4-FFF2-40B4-BE49-F238E27FC236}">
                <a16:creationId xmlns:a16="http://schemas.microsoft.com/office/drawing/2014/main" id="{8ADA0799-B4A7-4D5B-B1C6-7AB85ED9D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1" y="5921531"/>
            <a:ext cx="4411379" cy="9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02CDD13-53BF-40D6-A27F-2D21B487C3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843" y="1"/>
            <a:ext cx="3115157" cy="141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60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A2B6-CA97-4C90-8C79-0CF37942E74D}" type="datetimeFigureOut">
              <a:rPr lang="hu-HU" smtClean="0"/>
              <a:t>2023. 10. 01.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1FBF-DCC7-40F3-957A-2F13E543093C}" type="slidenum">
              <a:rPr lang="hu-HU" smtClean="0"/>
              <a:t>‹#›</a:t>
            </a:fld>
            <a:endParaRPr lang="hu-HU"/>
          </a:p>
        </p:txBody>
      </p:sp>
      <p:pic>
        <p:nvPicPr>
          <p:cNvPr id="10" name="Picture 2" descr="KÃ©ptalÃ¡lat a kÃ¶vetkezÅre: âerasmus logoâ">
            <a:extLst>
              <a:ext uri="{FF2B5EF4-FFF2-40B4-BE49-F238E27FC236}">
                <a16:creationId xmlns:a16="http://schemas.microsoft.com/office/drawing/2014/main" id="{0B490E20-C9A8-461A-B3C0-FC35655D4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1" y="5921531"/>
            <a:ext cx="4411379" cy="9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B36D5FA5-9015-4501-B340-36D2E7EF31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843" y="1"/>
            <a:ext cx="3115157" cy="141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84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A2B6-CA97-4C90-8C79-0CF37942E74D}" type="datetimeFigureOut">
              <a:rPr lang="hu-HU" smtClean="0"/>
              <a:t>2023. 10. 01.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1FBF-DCC7-40F3-957A-2F13E543093C}" type="slidenum">
              <a:rPr lang="hu-HU" smtClean="0"/>
              <a:t>‹#›</a:t>
            </a:fld>
            <a:endParaRPr lang="hu-HU"/>
          </a:p>
        </p:txBody>
      </p:sp>
      <p:pic>
        <p:nvPicPr>
          <p:cNvPr id="6" name="Picture 2" descr="KÃ©ptalÃ¡lat a kÃ¶vetkezÅre: âerasmus logoâ">
            <a:extLst>
              <a:ext uri="{FF2B5EF4-FFF2-40B4-BE49-F238E27FC236}">
                <a16:creationId xmlns:a16="http://schemas.microsoft.com/office/drawing/2014/main" id="{21AABECD-181D-4DD4-BCFE-D3D430801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1" y="5921531"/>
            <a:ext cx="4411379" cy="9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896F830-A8BA-45C2-A815-52BEA44371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843" y="1"/>
            <a:ext cx="3115157" cy="141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5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A2B6-CA97-4C90-8C79-0CF37942E74D}" type="datetimeFigureOut">
              <a:rPr lang="hu-HU" smtClean="0"/>
              <a:t>2023. 10. 01.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1FBF-DCC7-40F3-957A-2F13E543093C}" type="slidenum">
              <a:rPr lang="hu-HU" smtClean="0"/>
              <a:t>‹#›</a:t>
            </a:fld>
            <a:endParaRPr lang="hu-HU"/>
          </a:p>
        </p:txBody>
      </p:sp>
      <p:pic>
        <p:nvPicPr>
          <p:cNvPr id="5" name="Picture 2" descr="KÃ©ptalÃ¡lat a kÃ¶vetkezÅre: âerasmus logoâ">
            <a:extLst>
              <a:ext uri="{FF2B5EF4-FFF2-40B4-BE49-F238E27FC236}">
                <a16:creationId xmlns:a16="http://schemas.microsoft.com/office/drawing/2014/main" id="{9545FDFE-C472-4B1D-AD11-A350AECCD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1" y="5921531"/>
            <a:ext cx="4411379" cy="9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BFE5231-C2D3-4AD5-897F-2941EB1E2F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843" y="1"/>
            <a:ext cx="3115157" cy="141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15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A2B6-CA97-4C90-8C79-0CF37942E74D}" type="datetimeFigureOut">
              <a:rPr lang="hu-HU" smtClean="0"/>
              <a:t>2023. 10. 01.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1FBF-DCC7-40F3-957A-2F13E543093C}" type="slidenum">
              <a:rPr lang="hu-HU" smtClean="0"/>
              <a:t>‹#›</a:t>
            </a:fld>
            <a:endParaRPr lang="hu-HU"/>
          </a:p>
        </p:txBody>
      </p:sp>
      <p:pic>
        <p:nvPicPr>
          <p:cNvPr id="8" name="Picture 2" descr="KÃ©ptalÃ¡lat a kÃ¶vetkezÅre: âerasmus logoâ">
            <a:extLst>
              <a:ext uri="{FF2B5EF4-FFF2-40B4-BE49-F238E27FC236}">
                <a16:creationId xmlns:a16="http://schemas.microsoft.com/office/drawing/2014/main" id="{CC7D770B-0DA5-4705-A61E-6390420E3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1" y="5921531"/>
            <a:ext cx="4411379" cy="9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5CAE818-7BB0-420C-B005-03D6747565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843" y="1"/>
            <a:ext cx="3115157" cy="141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57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2A2B6-CA97-4C90-8C79-0CF37942E74D}" type="datetimeFigureOut">
              <a:rPr lang="hu-HU" smtClean="0"/>
              <a:t>2023. 10. 01.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1FBF-DCC7-40F3-957A-2F13E543093C}" type="slidenum">
              <a:rPr lang="hu-HU" smtClean="0"/>
              <a:t>‹#›</a:t>
            </a:fld>
            <a:endParaRPr lang="hu-HU"/>
          </a:p>
        </p:txBody>
      </p:sp>
      <p:pic>
        <p:nvPicPr>
          <p:cNvPr id="8" name="Picture 2" descr="KÃ©ptalÃ¡lat a kÃ¶vetkezÅre: âerasmus logoâ">
            <a:extLst>
              <a:ext uri="{FF2B5EF4-FFF2-40B4-BE49-F238E27FC236}">
                <a16:creationId xmlns:a16="http://schemas.microsoft.com/office/drawing/2014/main" id="{F0AE5802-669D-432C-AB8F-05C152A99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1" y="5921531"/>
            <a:ext cx="4411379" cy="9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0BF54E7-91E3-4CE4-A679-072C012396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843" y="1"/>
            <a:ext cx="3115157" cy="141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2A2B6-CA97-4C90-8C79-0CF37942E74D}" type="datetimeFigureOut">
              <a:rPr lang="hu-HU" smtClean="0"/>
              <a:t>2023. 10. 01.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71FBF-DCC7-40F3-957A-2F13E543093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6572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A555444-952C-61A9-CDD5-90F9735A32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/>
              <a:t>PROGRAM WEEK IN SZEGED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4B37278-C4CD-F5D3-DCA8-CD10179728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/>
              <a:t>26th -30th </a:t>
            </a:r>
            <a:r>
              <a:rPr lang="hu-HU" err="1"/>
              <a:t>Sept</a:t>
            </a:r>
            <a:r>
              <a:rPr lang="hu-HU"/>
              <a:t> 2022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36456A5-DEF6-9D5A-8339-EA3A63D5A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327" y="3370349"/>
            <a:ext cx="4285673" cy="348765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2CC177A-B23D-1FA1-2943-108315BC01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2" t="16266" r="12583" b="21482"/>
          <a:stretch/>
        </p:blipFill>
        <p:spPr>
          <a:xfrm>
            <a:off x="0" y="0"/>
            <a:ext cx="2568598" cy="213042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6610D0B-679E-6195-C9EE-BAE29A858D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56"/>
          <a:stretch/>
        </p:blipFill>
        <p:spPr>
          <a:xfrm>
            <a:off x="2568598" y="-1"/>
            <a:ext cx="4007693" cy="203200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95036BA-A7E4-C981-1CB1-99A961B7B6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70" y="42516"/>
            <a:ext cx="1956513" cy="213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70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0105DF-0667-3047-2831-1B220D0D6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hu-HU"/>
          </a:p>
        </p:txBody>
      </p:sp>
      <p:graphicFrame>
        <p:nvGraphicFramePr>
          <p:cNvPr id="6" name="Táblázat 6">
            <a:extLst>
              <a:ext uri="{FF2B5EF4-FFF2-40B4-BE49-F238E27FC236}">
                <a16:creationId xmlns:a16="http://schemas.microsoft.com/office/drawing/2014/main" id="{FE4B37B1-D392-D7E4-C99B-EEA8E10277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199"/>
          <a:ext cx="10972800" cy="2871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256579176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87644937"/>
                    </a:ext>
                  </a:extLst>
                </a:gridCol>
              </a:tblGrid>
              <a:tr h="1599863">
                <a:tc>
                  <a:txBody>
                    <a:bodyPr/>
                    <a:lstStyle/>
                    <a:p>
                      <a:pPr algn="ctr"/>
                      <a:endParaRPr lang="hu-HU"/>
                    </a:p>
                    <a:p>
                      <a:pPr algn="ctr"/>
                      <a:endParaRPr lang="hu-HU"/>
                    </a:p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A:</a:t>
                      </a:r>
                    </a:p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Measurement with pH test strips</a:t>
                      </a:r>
                    </a:p>
                    <a:p>
                      <a:pPr algn="ctr"/>
                      <a:endParaRPr lang="hu-HU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/>
                    </a:p>
                    <a:p>
                      <a:pPr algn="ctr"/>
                      <a:endParaRPr lang="hu-HU"/>
                    </a:p>
                    <a:p>
                      <a:pPr algn="ctr"/>
                      <a:r>
                        <a:rPr lang="hu-HU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B:</a:t>
                      </a:r>
                    </a:p>
                    <a:p>
                      <a:pPr algn="ctr"/>
                      <a:r>
                        <a:rPr lang="hu-HU" sz="2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Measurement</a:t>
                      </a:r>
                      <a:r>
                        <a:rPr lang="hu-HU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2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using</a:t>
                      </a:r>
                      <a:r>
                        <a:rPr lang="hu-HU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2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reagents</a:t>
                      </a:r>
                      <a:endParaRPr lang="hu-HU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709434"/>
                  </a:ext>
                </a:extLst>
              </a:tr>
              <a:tr h="1104083">
                <a:tc>
                  <a:txBody>
                    <a:bodyPr/>
                    <a:lstStyle/>
                    <a:p>
                      <a:pPr algn="ctr"/>
                      <a:r>
                        <a:rPr lang="hu-HU" sz="400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870407"/>
                  </a:ext>
                </a:extLst>
              </a:tr>
            </a:tbl>
          </a:graphicData>
        </a:graphic>
      </p:graphicFrame>
      <p:sp>
        <p:nvSpPr>
          <p:cNvPr id="7" name="Szövegdoboz 6">
            <a:extLst>
              <a:ext uri="{FF2B5EF4-FFF2-40B4-BE49-F238E27FC236}">
                <a16:creationId xmlns:a16="http://schemas.microsoft.com/office/drawing/2014/main" id="{EAF3252F-B5E2-68D1-5672-361FDF4DF3D8}"/>
              </a:ext>
            </a:extLst>
          </p:cNvPr>
          <p:cNvSpPr txBox="1"/>
          <p:nvPr/>
        </p:nvSpPr>
        <p:spPr>
          <a:xfrm>
            <a:off x="609600" y="4950691"/>
            <a:ext cx="109728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Is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the</a:t>
            </a:r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water</a:t>
            </a:r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acidic</a:t>
            </a:r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,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alkaline</a:t>
            </a:r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or</a:t>
            </a:r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neutral</a:t>
            </a:r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? </a:t>
            </a:r>
            <a:r>
              <a:rPr lang="hu-HU" sz="3200" err="1">
                <a:solidFill>
                  <a:srgbClr val="FF0000"/>
                </a:solidFill>
                <a:latin typeface="Times New Roman"/>
                <a:ea typeface="Calibri" panose="020F0502020204030204" pitchFamily="34" charset="0"/>
                <a:cs typeface="Times New Roman"/>
              </a:rPr>
              <a:t>neutral</a:t>
            </a:r>
            <a:endParaRPr lang="hu-HU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1288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91EAFE-260E-BB44-1874-3BD51753C9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4400" b="0" err="1">
                <a:ea typeface="+mj-lt"/>
                <a:cs typeface="+mj-lt"/>
              </a:rPr>
              <a:t>Summary</a:t>
            </a:r>
            <a:r>
              <a:rPr lang="hu-HU" sz="4400" b="0">
                <a:ea typeface="+mj-lt"/>
                <a:cs typeface="+mj-lt"/>
              </a:rPr>
              <a:t> of </a:t>
            </a:r>
            <a:r>
              <a:rPr lang="hu-HU" sz="4400" b="0" err="1">
                <a:ea typeface="+mj-lt"/>
                <a:cs typeface="+mj-lt"/>
              </a:rPr>
              <a:t>measurement</a:t>
            </a:r>
            <a:r>
              <a:rPr lang="hu-HU" sz="4400" b="0">
                <a:ea typeface="+mj-lt"/>
                <a:cs typeface="+mj-lt"/>
              </a:rPr>
              <a:t> </a:t>
            </a:r>
            <a:r>
              <a:rPr lang="hu-HU" sz="4400" b="0" err="1">
                <a:ea typeface="+mj-lt"/>
                <a:cs typeface="+mj-lt"/>
              </a:rPr>
              <a:t>data</a:t>
            </a:r>
            <a:endParaRPr lang="hu-HU" sz="4400" err="1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DA2241C-F932-8346-8F23-18024CC876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783C5B5-F616-D991-9DB4-7B16A1843C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2" t="16266" r="12583" b="21482"/>
          <a:stretch/>
        </p:blipFill>
        <p:spPr>
          <a:xfrm>
            <a:off x="0" y="0"/>
            <a:ext cx="2568598" cy="213042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F2CFC19-6311-97CA-A30E-781F90B844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56"/>
          <a:stretch/>
        </p:blipFill>
        <p:spPr>
          <a:xfrm>
            <a:off x="2568598" y="-1"/>
            <a:ext cx="4007693" cy="2032001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01CDA96-A69A-9DD6-A7F0-DEE6C72E41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70" y="42516"/>
            <a:ext cx="1956513" cy="2130426"/>
          </a:xfrm>
          <a:prstGeom prst="rect">
            <a:avLst/>
          </a:prstGeom>
        </p:spPr>
      </p:pic>
      <p:pic>
        <p:nvPicPr>
          <p:cNvPr id="12" name="Kép 11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E3852CA8-4E6A-BEB3-DBF5-4D5B8A9B5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249" y="3370349"/>
            <a:ext cx="4285673" cy="348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804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2">
            <a:extLst>
              <a:ext uri="{FF2B5EF4-FFF2-40B4-BE49-F238E27FC236}">
                <a16:creationId xmlns:a16="http://schemas.microsoft.com/office/drawing/2014/main" id="{14F3A64B-3C81-6F98-9873-645B658403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938195"/>
              </p:ext>
            </p:extLst>
          </p:nvPr>
        </p:nvGraphicFramePr>
        <p:xfrm>
          <a:off x="-11205" y="0"/>
          <a:ext cx="12274461" cy="6834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8051">
                  <a:extLst>
                    <a:ext uri="{9D8B030D-6E8A-4147-A177-3AD203B41FA5}">
                      <a16:colId xmlns:a16="http://schemas.microsoft.com/office/drawing/2014/main" val="2899049865"/>
                    </a:ext>
                  </a:extLst>
                </a:gridCol>
                <a:gridCol w="1456762">
                  <a:extLst>
                    <a:ext uri="{9D8B030D-6E8A-4147-A177-3AD203B41FA5}">
                      <a16:colId xmlns:a16="http://schemas.microsoft.com/office/drawing/2014/main" val="4112773060"/>
                    </a:ext>
                  </a:extLst>
                </a:gridCol>
                <a:gridCol w="770400">
                  <a:extLst>
                    <a:ext uri="{9D8B030D-6E8A-4147-A177-3AD203B41FA5}">
                      <a16:colId xmlns:a16="http://schemas.microsoft.com/office/drawing/2014/main" val="4110202832"/>
                    </a:ext>
                  </a:extLst>
                </a:gridCol>
                <a:gridCol w="1096521">
                  <a:extLst>
                    <a:ext uri="{9D8B030D-6E8A-4147-A177-3AD203B41FA5}">
                      <a16:colId xmlns:a16="http://schemas.microsoft.com/office/drawing/2014/main" val="136716101"/>
                    </a:ext>
                  </a:extLst>
                </a:gridCol>
                <a:gridCol w="1476388">
                  <a:extLst>
                    <a:ext uri="{9D8B030D-6E8A-4147-A177-3AD203B41FA5}">
                      <a16:colId xmlns:a16="http://schemas.microsoft.com/office/drawing/2014/main" val="3457119782"/>
                    </a:ext>
                  </a:extLst>
                </a:gridCol>
                <a:gridCol w="1176617">
                  <a:extLst>
                    <a:ext uri="{9D8B030D-6E8A-4147-A177-3AD203B41FA5}">
                      <a16:colId xmlns:a16="http://schemas.microsoft.com/office/drawing/2014/main" val="3461627689"/>
                    </a:ext>
                  </a:extLst>
                </a:gridCol>
                <a:gridCol w="1039395">
                  <a:extLst>
                    <a:ext uri="{9D8B030D-6E8A-4147-A177-3AD203B41FA5}">
                      <a16:colId xmlns:a16="http://schemas.microsoft.com/office/drawing/2014/main" val="586533675"/>
                    </a:ext>
                  </a:extLst>
                </a:gridCol>
                <a:gridCol w="1350327">
                  <a:extLst>
                    <a:ext uri="{9D8B030D-6E8A-4147-A177-3AD203B41FA5}">
                      <a16:colId xmlns:a16="http://schemas.microsoft.com/office/drawing/2014/main" val="2319136879"/>
                    </a:ext>
                  </a:extLst>
                </a:gridCol>
              </a:tblGrid>
              <a:tr h="8692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hu-HU" sz="3200" b="0" i="0" u="none" strike="noStrike" noProof="0" err="1">
                          <a:latin typeface="Calibri"/>
                        </a:rPr>
                        <a:t>Sampling</a:t>
                      </a:r>
                      <a:r>
                        <a:rPr lang="hu-HU" sz="3200" b="0" i="0" u="none" strike="noStrike" noProof="0">
                          <a:latin typeface="Calibri"/>
                        </a:rPr>
                        <a:t> site</a:t>
                      </a:r>
                      <a:endParaRPr lang="hu-HU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err="1"/>
                        <a:t>Temperatura</a:t>
                      </a:r>
                    </a:p>
                    <a:p>
                      <a:pPr lvl="0" algn="ctr">
                        <a:buNone/>
                      </a:pPr>
                      <a:r>
                        <a:rPr lang="hu-HU"/>
                        <a:t>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err="1"/>
                        <a:t>total</a:t>
                      </a:r>
                      <a:r>
                        <a:rPr lang="hu-HU"/>
                        <a:t> </a:t>
                      </a:r>
                      <a:r>
                        <a:rPr lang="hu-HU" err="1"/>
                        <a:t>hardness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err="1"/>
                        <a:t>Ammonium</a:t>
                      </a:r>
                    </a:p>
                    <a:p>
                      <a:pPr lvl="0" algn="ctr">
                        <a:buNone/>
                      </a:pPr>
                      <a:r>
                        <a:rPr lang="hu-HU"/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err="1"/>
                        <a:t>Nitrate</a:t>
                      </a:r>
                    </a:p>
                    <a:p>
                      <a:pPr lvl="0" algn="ctr">
                        <a:buNone/>
                      </a:pPr>
                      <a:r>
                        <a:rPr lang="hu-HU" sz="1800" b="1" i="0" u="none" strike="noStrike" noProof="0">
                          <a:latin typeface="Calibri"/>
                        </a:rPr>
                        <a:t>mg/L</a:t>
                      </a:r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err="1"/>
                        <a:t>Nitrite</a:t>
                      </a:r>
                    </a:p>
                    <a:p>
                      <a:pPr lvl="0" algn="ctr">
                        <a:buNone/>
                      </a:pPr>
                      <a:r>
                        <a:rPr lang="hu-HU" sz="1800" b="1" i="0" u="none" strike="noStrike" noProof="0">
                          <a:latin typeface="Calibri"/>
                        </a:rPr>
                        <a:t>mg/L</a:t>
                      </a:r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err="1"/>
                        <a:t>Phosphate</a:t>
                      </a:r>
                    </a:p>
                    <a:p>
                      <a:pPr lvl="0" algn="ctr">
                        <a:buNone/>
                      </a:pPr>
                      <a:r>
                        <a:rPr lang="hu-HU" sz="1800" b="1" i="0" u="none" strike="noStrike" noProof="0">
                          <a:latin typeface="Calibri"/>
                        </a:rPr>
                        <a:t>mg/L</a:t>
                      </a:r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390516"/>
                  </a:ext>
                </a:extLst>
              </a:tr>
              <a:tr h="614461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all" noProof="0">
                          <a:latin typeface="Calibri"/>
                        </a:rPr>
                        <a:t>1. RIVER TISZA</a:t>
                      </a:r>
                      <a:br>
                        <a:rPr lang="en-US" sz="1600" b="1" i="0" u="none" strike="noStrike" cap="all" noProof="0">
                          <a:latin typeface="Calibri"/>
                        </a:rPr>
                      </a:br>
                      <a:r>
                        <a:rPr lang="en-US" sz="1600" b="1" i="0" u="none" strike="noStrike" cap="all" noProof="0">
                          <a:latin typeface="Calibri"/>
                        </a:rPr>
                        <a:t>BETWEEN SZEGEDAND  ÚJSZEGED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err="1">
                          <a:solidFill>
                            <a:srgbClr val="FF0000"/>
                          </a:solidFill>
                        </a:rPr>
                        <a:t>soft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0,02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1,5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349113"/>
                  </a:ext>
                </a:extLst>
              </a:tr>
              <a:tr h="76433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0" u="none" strike="noStrike" cap="all" noProof="0">
                          <a:latin typeface="Calibri"/>
                        </a:rPr>
                        <a:t>2. RIVER TISZA</a:t>
                      </a:r>
                      <a:br>
                        <a:rPr lang="en-US" sz="1800" b="1" i="0" u="none" strike="noStrike" cap="all" noProof="0">
                          <a:latin typeface="Calibri"/>
                        </a:rPr>
                      </a:br>
                      <a:r>
                        <a:rPr lang="en-US" sz="1800" b="1" i="0" u="none" strike="noStrike" cap="all" noProof="0">
                          <a:latin typeface="Calibri"/>
                        </a:rPr>
                        <a:t>BETWEEN SZEGED AND THE MAROS</a:t>
                      </a:r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err="1"/>
                        <a:t>medium</a:t>
                      </a:r>
                      <a:r>
                        <a:rPr lang="hu-HU" sz="2000"/>
                        <a:t> </a:t>
                      </a:r>
                      <a:r>
                        <a:rPr lang="hu-HU" sz="2000" err="1"/>
                        <a:t>hard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0,02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1,5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145261"/>
                  </a:ext>
                </a:extLst>
              </a:tr>
              <a:tr h="76433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hu-HU" sz="1800" b="1" i="0" u="none" strike="noStrike" cap="all" noProof="0">
                          <a:latin typeface="Calibri"/>
                        </a:rPr>
                        <a:t>3. MÁRTÉLY- </a:t>
                      </a:r>
                      <a:br>
                        <a:rPr lang="hu-HU" sz="1800" b="1" i="0" u="none" strike="noStrike" cap="all" noProof="0">
                          <a:latin typeface="Calibri"/>
                        </a:rPr>
                      </a:br>
                      <a:r>
                        <a:rPr lang="hu-HU" sz="1800" b="1" i="0" u="none" strike="noStrike" cap="all" noProof="0">
                          <a:latin typeface="Calibri"/>
                        </a:rPr>
                        <a:t>CUT-OFF TISZA RIVER BEND</a:t>
                      </a:r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b="1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hu-HU" sz="2000" b="0" i="0" u="none" strike="noStrike" noProof="0" err="1">
                          <a:latin typeface="Calibri"/>
                        </a:rPr>
                        <a:t>medium</a:t>
                      </a:r>
                      <a:r>
                        <a:rPr lang="hu-HU" sz="2000" b="0" i="0" u="none" strike="noStrike" noProof="0">
                          <a:latin typeface="Calibri"/>
                        </a:rPr>
                        <a:t> </a:t>
                      </a:r>
                      <a:r>
                        <a:rPr lang="hu-HU" sz="2000" b="0" i="0" u="none" strike="noStrike" noProof="0" err="1">
                          <a:latin typeface="Calibri"/>
                        </a:rPr>
                        <a:t>hard</a:t>
                      </a:r>
                      <a:endParaRPr lang="hu-HU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118361"/>
                  </a:ext>
                </a:extLst>
              </a:tr>
              <a:tr h="76433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b="1" i="0" u="none" strike="noStrike" cap="all" noProof="0" dirty="0">
                          <a:latin typeface="Calibri"/>
                        </a:rPr>
                        <a:t>4. RIVER DANUBE</a:t>
                      </a:r>
                      <a:br>
                        <a:rPr lang="hu-HU" sz="1800" b="1" i="0" u="none" strike="noStrike" cap="all" noProof="0" dirty="0">
                          <a:latin typeface="Calibri"/>
                        </a:rPr>
                      </a:br>
                      <a:r>
                        <a:rPr lang="hu-HU" sz="1800" b="1" i="0" u="none" strike="noStrike" cap="all" noProof="0" dirty="0">
                          <a:latin typeface="Calibri"/>
                        </a:rPr>
                        <a:t>(BUDAPEST)</a:t>
                      </a:r>
                      <a:endParaRPr lang="hu-HU" sz="1800" b="0" i="0" u="none" strike="noStrike" noProof="0" dirty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hu-HU" sz="2000" b="0" i="0" u="none" strike="noStrike" noProof="0" err="1">
                          <a:latin typeface="Calibri"/>
                        </a:rPr>
                        <a:t>medium</a:t>
                      </a:r>
                      <a:r>
                        <a:rPr lang="hu-HU" sz="2000" b="0" i="0" u="none" strike="noStrike" noProof="0">
                          <a:latin typeface="Calibri"/>
                        </a:rPr>
                        <a:t> </a:t>
                      </a:r>
                      <a:r>
                        <a:rPr lang="hu-HU" sz="2000" b="0" i="0" u="none" strike="noStrike" noProof="0" err="1">
                          <a:latin typeface="Calibri"/>
                        </a:rPr>
                        <a:t>hard</a:t>
                      </a:r>
                      <a:endParaRPr lang="hu-HU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918034"/>
                  </a:ext>
                </a:extLst>
              </a:tr>
              <a:tr h="76433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all" noProof="0">
                          <a:latin typeface="Calibri"/>
                        </a:rPr>
                        <a:t>5. THE OUTFLOW WATER </a:t>
                      </a:r>
                      <a:br>
                        <a:rPr lang="en-US" sz="1800" b="1" i="0" u="none" strike="noStrike" cap="all" noProof="0">
                          <a:latin typeface="Calibri"/>
                        </a:rPr>
                      </a:br>
                      <a:r>
                        <a:rPr lang="en-US" sz="1800" b="1" i="0" u="none" strike="noStrike" cap="all" noProof="0">
                          <a:latin typeface="Calibri"/>
                        </a:rPr>
                        <a:t>OF THE GELLÉRT BATHS (BUDAPEST)</a:t>
                      </a:r>
                      <a:endParaRPr lang="hu-HU" sz="1800" b="0" i="0" u="none" strike="noStrike" noProof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hu-HU" sz="2800" b="1">
                          <a:solidFill>
                            <a:srgbClr val="FF0000"/>
                          </a:solidFill>
                        </a:rPr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hu-HU" sz="2800" b="0" i="0" u="none" strike="noStrike" noProof="0">
                          <a:latin typeface="Calibri"/>
                        </a:rPr>
                        <a:t>7,5</a:t>
                      </a:r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hu-HU" sz="2000" b="1" err="1">
                          <a:solidFill>
                            <a:srgbClr val="FF0000"/>
                          </a:solidFill>
                        </a:rPr>
                        <a:t>very</a:t>
                      </a:r>
                      <a:r>
                        <a:rPr lang="hu-HU" sz="2000" b="1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hu-HU" sz="2000" b="1" err="1">
                          <a:solidFill>
                            <a:srgbClr val="FF0000"/>
                          </a:solidFill>
                        </a:rPr>
                        <a:t>hard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hu-HU" sz="2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hu-HU" sz="2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hu-HU" sz="2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hu-HU" sz="2800" b="1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338520"/>
                  </a:ext>
                </a:extLst>
              </a:tr>
              <a:tr h="76433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b="1" i="0" u="none" strike="noStrike" cap="all" noProof="0">
                          <a:latin typeface="Calibri"/>
                        </a:rPr>
                        <a:t>6. CAVE</a:t>
                      </a:r>
                      <a:br>
                        <a:rPr lang="hu-HU" sz="1800" b="1" i="0" u="none" strike="noStrike" cap="all" noProof="0">
                          <a:latin typeface="Calibri"/>
                        </a:rPr>
                      </a:br>
                      <a:r>
                        <a:rPr lang="hu-HU" sz="1800" b="1" i="0" u="none" strike="noStrike" cap="all" noProof="0">
                          <a:latin typeface="Calibri"/>
                        </a:rPr>
                        <a:t>(BUDAPEST)</a:t>
                      </a:r>
                      <a:endParaRPr lang="hu-HU" sz="1800" b="0" i="0" u="none" strike="noStrike" noProof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err="1"/>
                        <a:t>hard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b="1">
                          <a:solidFill>
                            <a:srgbClr val="FF0000"/>
                          </a:solidFill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0,02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1,5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007125"/>
                  </a:ext>
                </a:extLst>
              </a:tr>
              <a:tr h="76433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b="1" i="0" u="none" strike="noStrike" cap="all" noProof="0">
                          <a:latin typeface="Calibri"/>
                        </a:rPr>
                        <a:t>7. DRINKING WATER IN CHEMISTRY LABOR</a:t>
                      </a:r>
                      <a:endParaRPr lang="hu-HU" sz="1800" b="0" i="0" u="none" strike="noStrike" noProof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err="1"/>
                        <a:t>fairly</a:t>
                      </a:r>
                      <a:r>
                        <a:rPr lang="hu-HU" sz="2000"/>
                        <a:t> </a:t>
                      </a:r>
                      <a:r>
                        <a:rPr lang="hu-HU" sz="2000" err="1"/>
                        <a:t>hard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086595"/>
                  </a:ext>
                </a:extLst>
              </a:tr>
              <a:tr h="76433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800" b="1" i="0" u="none" strike="noStrike" cap="all" noProof="0">
                          <a:latin typeface="Calibri"/>
                        </a:rPr>
                        <a:t>8. SZEGED'S DRINKING WATER</a:t>
                      </a:r>
                      <a:endParaRPr lang="hu-HU" sz="1800" b="0" i="0" u="none" strike="noStrike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b="1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err="1"/>
                        <a:t>medium</a:t>
                      </a:r>
                      <a:r>
                        <a:rPr lang="hu-HU" sz="2000"/>
                        <a:t> </a:t>
                      </a:r>
                      <a:r>
                        <a:rPr lang="hu-HU" sz="2000" err="1"/>
                        <a:t>hard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b="1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8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980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4019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D88FA5-77CE-1BBE-179B-89C446772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3. Total </a:t>
            </a:r>
            <a:r>
              <a:rPr lang="hu-HU" err="1"/>
              <a:t>hardness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D73CC38-80DD-9CAB-19DB-D5C54AF1F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6048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/>
              <a:t>Total </a:t>
            </a:r>
            <a:r>
              <a:rPr lang="hu-HU" err="1"/>
              <a:t>water</a:t>
            </a:r>
            <a:r>
              <a:rPr lang="hu-HU"/>
              <a:t> </a:t>
            </a:r>
            <a:r>
              <a:rPr lang="hu-HU" err="1"/>
              <a:t>hardness</a:t>
            </a:r>
            <a:r>
              <a:rPr lang="hu-HU"/>
              <a:t>: </a:t>
            </a:r>
            <a:r>
              <a:rPr lang="hu-HU">
                <a:solidFill>
                  <a:srgbClr val="FF0000"/>
                </a:solidFill>
              </a:rPr>
              <a:t>9.1</a:t>
            </a:r>
            <a:r>
              <a:rPr lang="hu-HU"/>
              <a:t> °e </a:t>
            </a:r>
            <a:r>
              <a:rPr lang="hu-HU">
                <a:solidFill>
                  <a:srgbClr val="FF0000"/>
                </a:solidFill>
              </a:rPr>
              <a:t>124,6</a:t>
            </a:r>
            <a:r>
              <a:rPr lang="hu-HU"/>
              <a:t> mg/L CaC0</a:t>
            </a:r>
            <a:r>
              <a:rPr lang="hu-HU" baseline="-25000"/>
              <a:t>3</a:t>
            </a:r>
          </a:p>
          <a:p>
            <a:pPr marL="0" indent="0">
              <a:buNone/>
            </a:pPr>
            <a:r>
              <a:rPr lang="en-US" sz="2400"/>
              <a:t>Depending on the amount of calcium and magnesium salts, water is classified as hard or soft in different gradations:</a:t>
            </a:r>
          </a:p>
          <a:p>
            <a:pPr marL="0" indent="0">
              <a:buNone/>
            </a:pPr>
            <a:endParaRPr lang="hu-HU" baseline="-25000"/>
          </a:p>
        </p:txBody>
      </p:sp>
      <p:graphicFrame>
        <p:nvGraphicFramePr>
          <p:cNvPr id="5" name="Táblázat 5">
            <a:extLst>
              <a:ext uri="{FF2B5EF4-FFF2-40B4-BE49-F238E27FC236}">
                <a16:creationId xmlns:a16="http://schemas.microsoft.com/office/drawing/2014/main" id="{B9ADFB97-DFC7-937E-6141-C1C7F19D095E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3205018"/>
          <a:ext cx="8128000" cy="29186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98878167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907036321"/>
                    </a:ext>
                  </a:extLst>
                </a:gridCol>
              </a:tblGrid>
              <a:tr h="4864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Very soft: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444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0-308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1567857249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63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Soft: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762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5-8.8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1064781404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889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Medium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hard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10-13.8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2513724524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1206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Fairly hard: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+21.3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1747830368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1206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Hard: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444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22.5 - 37.5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3401998155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317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Very hard: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762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more </a:t>
                      </a: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37.5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4192892166"/>
                  </a:ext>
                </a:extLst>
              </a:tr>
            </a:tbl>
          </a:graphicData>
        </a:graphic>
      </p:graphicFrame>
      <p:pic>
        <p:nvPicPr>
          <p:cNvPr id="3073" name="Picture 8336">
            <a:extLst>
              <a:ext uri="{FF2B5EF4-FFF2-40B4-BE49-F238E27FC236}">
                <a16:creationId xmlns:a16="http://schemas.microsoft.com/office/drawing/2014/main" id="{D303AAE7-D3B4-7648-445E-D9D609887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27325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661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187CF3-A72E-5FED-798E-0438AF9CE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endParaRPr lang="hu-HU"/>
          </a:p>
        </p:txBody>
      </p:sp>
      <p:pic>
        <p:nvPicPr>
          <p:cNvPr id="3" name="Kép 3" descr="A képen személy, beltéri látható&#10;&#10;Automatikusan generált leírás">
            <a:extLst>
              <a:ext uri="{FF2B5EF4-FFF2-40B4-BE49-F238E27FC236}">
                <a16:creationId xmlns:a16="http://schemas.microsoft.com/office/drawing/2014/main" id="{C3430EC3-A6F6-FA3E-9C86-BD0139F6B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521"/>
          <a:stretch/>
        </p:blipFill>
        <p:spPr>
          <a:xfrm rot="5400000">
            <a:off x="4677372" y="1173721"/>
            <a:ext cx="4768506" cy="525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06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737F24-0FFF-F569-C68C-02889319C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4. </a:t>
            </a:r>
            <a:r>
              <a:rPr lang="hu-HU" err="1"/>
              <a:t>Ammonium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BEFDE49-1089-E4BB-47F4-3208039F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336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The ammonium content of water is:</a:t>
            </a:r>
            <a:r>
              <a:rPr lang="hu-HU"/>
              <a:t> </a:t>
            </a:r>
            <a:r>
              <a:rPr lang="hu-HU">
                <a:solidFill>
                  <a:srgbClr val="FF0000"/>
                </a:solidFill>
              </a:rPr>
              <a:t>……0…….. </a:t>
            </a:r>
            <a:r>
              <a:rPr lang="hu-HU"/>
              <a:t>mg/L NH</a:t>
            </a:r>
            <a:r>
              <a:rPr lang="hu-HU" baseline="-25000"/>
              <a:t>4</a:t>
            </a:r>
            <a:r>
              <a:rPr lang="hu-HU"/>
              <a:t> </a:t>
            </a:r>
            <a:r>
              <a:rPr lang="hu-HU" baseline="30000"/>
              <a:t>+</a:t>
            </a:r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</p:txBody>
      </p:sp>
      <p:pic>
        <p:nvPicPr>
          <p:cNvPr id="4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2536C90B-C677-103B-DFF7-0F3E8EE671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71" t="523" r="35433" b="18325"/>
          <a:stretch/>
        </p:blipFill>
        <p:spPr>
          <a:xfrm rot="5400000">
            <a:off x="6311706" y="1451005"/>
            <a:ext cx="3182128" cy="615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95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3AF6D2-249C-DF34-9AAE-30053A66E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5. </a:t>
            </a:r>
            <a:r>
              <a:rPr lang="hu-HU" err="1"/>
              <a:t>Nitrate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899531-51F1-3A51-F3E5-A30B10B3D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13369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The nitrate content of water is</a:t>
            </a:r>
            <a:r>
              <a:rPr lang="hu-HU"/>
              <a:t> </a:t>
            </a:r>
            <a:r>
              <a:rPr lang="en-US">
                <a:solidFill>
                  <a:srgbClr val="FF0000"/>
                </a:solidFill>
              </a:rPr>
              <a:t>……5…….…</a:t>
            </a:r>
            <a:r>
              <a:rPr lang="en-US"/>
              <a:t> mg/L N0</a:t>
            </a:r>
            <a:r>
              <a:rPr lang="en-US" baseline="-25000"/>
              <a:t>3</a:t>
            </a:r>
            <a:r>
              <a:rPr lang="en-US" baseline="30000"/>
              <a:t>-</a:t>
            </a:r>
            <a:endParaRPr lang="hu-HU"/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  <a:p>
            <a:pPr marL="0" indent="0">
              <a:buNone/>
            </a:pPr>
            <a:endParaRPr lang="hu-HU"/>
          </a:p>
        </p:txBody>
      </p:sp>
      <p:pic>
        <p:nvPicPr>
          <p:cNvPr id="4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6D78D7AB-F7A9-298F-FAE9-D30A008C1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42" t="32664" r="14660" b="40071"/>
          <a:stretch/>
        </p:blipFill>
        <p:spPr>
          <a:xfrm>
            <a:off x="4627419" y="2937164"/>
            <a:ext cx="6561897" cy="31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87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3308B0-FE3C-5E8C-6F93-92ABA4F9B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6. </a:t>
            </a:r>
            <a:r>
              <a:rPr lang="hu-HU" err="1"/>
              <a:t>Nitrite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2C929C-EC13-198F-33C6-C5DB0F6CD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3831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The nitrite content of water is:</a:t>
            </a:r>
            <a:r>
              <a:rPr lang="hu-HU"/>
              <a:t> </a:t>
            </a:r>
            <a:r>
              <a:rPr lang="hu-HU">
                <a:solidFill>
                  <a:srgbClr val="FF0000"/>
                </a:solidFill>
              </a:rPr>
              <a:t>……0.02…..</a:t>
            </a:r>
            <a:r>
              <a:rPr lang="hu-HU"/>
              <a:t> mg/L NO</a:t>
            </a:r>
            <a:r>
              <a:rPr lang="hu-HU" baseline="-25000"/>
              <a:t>2</a:t>
            </a:r>
            <a:r>
              <a:rPr lang="hu-HU" baseline="30000"/>
              <a:t>-</a:t>
            </a:r>
            <a:endParaRPr lang="hu-HU"/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  <a:p>
            <a:pPr marL="0" indent="0">
              <a:buNone/>
            </a:pPr>
            <a:endParaRPr lang="hu-HU"/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1A3BD08D-C208-960C-589F-A2E59C597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84" t="8383" r="41687" b="15707"/>
          <a:stretch/>
        </p:blipFill>
        <p:spPr>
          <a:xfrm rot="5400000">
            <a:off x="6072796" y="1517795"/>
            <a:ext cx="3325092" cy="584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87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64E484-6A0A-8544-14C6-203E9DAEA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7. </a:t>
            </a:r>
            <a:r>
              <a:rPr lang="hu-HU" err="1"/>
              <a:t>Phosphate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EB0B357-FDC0-2A37-4E44-190556B61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13831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The </a:t>
            </a:r>
            <a:r>
              <a:rPr lang="hu-HU" err="1"/>
              <a:t>phospate</a:t>
            </a:r>
            <a:r>
              <a:rPr lang="en-US"/>
              <a:t> content of water is:</a:t>
            </a:r>
            <a:r>
              <a:rPr lang="hu-HU"/>
              <a:t> </a:t>
            </a:r>
            <a:r>
              <a:rPr lang="hu-HU">
                <a:solidFill>
                  <a:srgbClr val="FF0000"/>
                </a:solidFill>
              </a:rPr>
              <a:t>……1.5…..</a:t>
            </a:r>
            <a:r>
              <a:rPr lang="hu-HU"/>
              <a:t> mg/L PO</a:t>
            </a:r>
            <a:r>
              <a:rPr lang="hu-HU" baseline="-25000"/>
              <a:t>4</a:t>
            </a:r>
            <a:r>
              <a:rPr lang="hu-HU" baseline="30000"/>
              <a:t>3-</a:t>
            </a:r>
            <a:endParaRPr lang="hu-HU"/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  <a:p>
            <a:pPr marL="0" indent="0">
              <a:buNone/>
            </a:pPr>
            <a:endParaRPr lang="hu-HU"/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199E2769-375E-2DAC-450F-332550E5B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08" t="2800" r="32105" b="11330"/>
          <a:stretch/>
        </p:blipFill>
        <p:spPr>
          <a:xfrm rot="5400000">
            <a:off x="5729569" y="1323826"/>
            <a:ext cx="3075709" cy="639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94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>
            <a:extLst>
              <a:ext uri="{FF2B5EF4-FFF2-40B4-BE49-F238E27FC236}">
                <a16:creationId xmlns:a16="http://schemas.microsoft.com/office/drawing/2014/main" id="{69E9ED5A-999C-CB04-6D43-EE51BB372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3676075"/>
            <a:ext cx="10363200" cy="2092902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River Tisza</a:t>
            </a:r>
            <a:br>
              <a:rPr lang="en-US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</a:rPr>
              <a:t>Between Szeged and the </a:t>
            </a:r>
            <a:r>
              <a:rPr lang="en-US" err="1">
                <a:ea typeface="+mj-lt"/>
                <a:cs typeface="+mj-lt"/>
              </a:rPr>
              <a:t>Maros</a:t>
            </a:r>
            <a:br>
              <a:rPr lang="hu-HU">
                <a:ea typeface="+mj-lt"/>
                <a:cs typeface="+mj-lt"/>
              </a:rPr>
            </a:br>
            <a:r>
              <a:rPr lang="hu-HU" sz="3200">
                <a:ea typeface="+mj-lt"/>
                <a:cs typeface="+mj-lt"/>
              </a:rPr>
              <a:t>(dragon </a:t>
            </a:r>
            <a:r>
              <a:rPr lang="hu-HU" sz="3200" err="1">
                <a:ea typeface="+mj-lt"/>
                <a:cs typeface="+mj-lt"/>
              </a:rPr>
              <a:t>boat</a:t>
            </a:r>
            <a:r>
              <a:rPr lang="hu-HU" sz="3200">
                <a:ea typeface="+mj-lt"/>
                <a:cs typeface="+mj-lt"/>
              </a:rPr>
              <a:t>)</a:t>
            </a:r>
            <a:endParaRPr lang="hu-HU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CA87BC61-AA76-6383-A880-639B0A707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2204091"/>
            <a:ext cx="10363200" cy="1481879"/>
          </a:xfrm>
        </p:spPr>
        <p:txBody>
          <a:bodyPr>
            <a:normAutofit/>
          </a:bodyPr>
          <a:lstStyle/>
          <a:p>
            <a:r>
              <a:rPr lang="hu-HU" sz="4000">
                <a:ea typeface="+mn-lt"/>
                <a:cs typeface="+mn-lt"/>
              </a:rPr>
              <a:t>26/09/2022</a:t>
            </a:r>
          </a:p>
          <a:p>
            <a:r>
              <a:rPr lang="hu-HU" sz="4000" err="1"/>
              <a:t>Sampling</a:t>
            </a:r>
            <a:r>
              <a:rPr lang="hu-HU" sz="4000"/>
              <a:t> site 2.: </a:t>
            </a:r>
            <a:endParaRPr lang="hu-HU"/>
          </a:p>
        </p:txBody>
      </p:sp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619592B3-193C-AEF8-9357-4E3F294E1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7466" y="2934890"/>
            <a:ext cx="4276725" cy="320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63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15197F-6797-DCCE-88BC-2DEC99E53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err="1"/>
              <a:t>Team’s</a:t>
            </a:r>
            <a:r>
              <a:rPr lang="hu-HU"/>
              <a:t> </a:t>
            </a:r>
            <a:r>
              <a:rPr lang="hu-HU" err="1"/>
              <a:t>name</a:t>
            </a:r>
            <a:r>
              <a:rPr lang="hu-HU"/>
              <a:t>: 2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05A83A-7F79-0F30-CF14-6D9E51DE0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err="1"/>
              <a:t>Names</a:t>
            </a:r>
            <a:r>
              <a:rPr lang="hu-HU"/>
              <a:t> of </a:t>
            </a:r>
            <a:r>
              <a:rPr lang="hu-HU" err="1"/>
              <a:t>students</a:t>
            </a:r>
            <a:r>
              <a:rPr lang="hu-HU"/>
              <a:t>:</a:t>
            </a:r>
          </a:p>
          <a:p>
            <a:r>
              <a:rPr lang="hu-HU"/>
              <a:t>Mórocz Gergő</a:t>
            </a:r>
          </a:p>
          <a:p>
            <a:r>
              <a:rPr lang="hu-HU" err="1"/>
              <a:t>Katsanos</a:t>
            </a:r>
            <a:r>
              <a:rPr lang="hu-HU"/>
              <a:t> </a:t>
            </a:r>
            <a:r>
              <a:rPr lang="hu-HU" err="1"/>
              <a:t>Petros</a:t>
            </a:r>
            <a:endParaRPr lang="hu-HU"/>
          </a:p>
          <a:p>
            <a:r>
              <a:rPr lang="hu-HU"/>
              <a:t>Rau Maria-Christina</a:t>
            </a:r>
          </a:p>
          <a:p>
            <a:r>
              <a:rPr lang="hu-HU" err="1"/>
              <a:t>Shulla</a:t>
            </a:r>
            <a:r>
              <a:rPr lang="hu-HU"/>
              <a:t> </a:t>
            </a:r>
            <a:r>
              <a:rPr lang="hu-HU" err="1"/>
              <a:t>Zare</a:t>
            </a:r>
            <a:endParaRPr lang="hu-HU"/>
          </a:p>
          <a:p>
            <a:r>
              <a:rPr lang="hu-HU"/>
              <a:t>Andreas </a:t>
            </a:r>
            <a:r>
              <a:rPr lang="hu-HU" err="1"/>
              <a:t>Bozios</a:t>
            </a:r>
            <a:endParaRPr lang="hu-HU"/>
          </a:p>
          <a:p>
            <a:r>
              <a:rPr lang="hu-HU"/>
              <a:t>Török Dávid		 </a:t>
            </a:r>
          </a:p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1772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BC4BF3-6527-F0F7-2F55-236F0B48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/>
              <a:t>1. </a:t>
            </a:r>
            <a:r>
              <a:rPr lang="hu-HU" err="1"/>
              <a:t>Water</a:t>
            </a:r>
            <a:r>
              <a:rPr lang="hu-HU"/>
              <a:t> </a:t>
            </a:r>
            <a:r>
              <a:rPr lang="hu-HU" err="1"/>
              <a:t>temperature</a:t>
            </a:r>
            <a:r>
              <a:rPr lang="hu-HU"/>
              <a:t> </a:t>
            </a:r>
            <a:r>
              <a:rPr lang="hu-HU" err="1"/>
              <a:t>measurement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261040B-33D0-37DC-D67B-928DBD127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320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/>
              </a:rPr>
              <a:t>(</a:t>
            </a:r>
            <a:r>
              <a:rPr lang="hu-HU" sz="3200" err="1">
                <a:ea typeface="+mn-lt"/>
                <a:cs typeface="+mn-lt"/>
              </a:rPr>
              <a:t>at</a:t>
            </a:r>
            <a:r>
              <a:rPr lang="hu-HU" sz="3200">
                <a:ea typeface="+mn-lt"/>
                <a:cs typeface="+mn-lt"/>
              </a:rPr>
              <a:t> </a:t>
            </a:r>
            <a:r>
              <a:rPr lang="hu-HU" sz="3200" err="1">
                <a:ea typeface="+mn-lt"/>
                <a:cs typeface="+mn-lt"/>
              </a:rPr>
              <a:t>the</a:t>
            </a:r>
            <a:r>
              <a:rPr lang="hu-HU" sz="3200">
                <a:ea typeface="+mn-lt"/>
                <a:cs typeface="+mn-lt"/>
              </a:rPr>
              <a:t> </a:t>
            </a:r>
            <a:r>
              <a:rPr lang="hu-HU" sz="3200" err="1">
                <a:ea typeface="+mn-lt"/>
                <a:cs typeface="+mn-lt"/>
              </a:rPr>
              <a:t>time</a:t>
            </a:r>
            <a:r>
              <a:rPr lang="hu-HU" sz="3200">
                <a:ea typeface="+mn-lt"/>
                <a:cs typeface="+mn-lt"/>
              </a:rPr>
              <a:t> of </a:t>
            </a:r>
            <a:r>
              <a:rPr lang="hu-HU" sz="3200" err="1">
                <a:ea typeface="+mn-lt"/>
                <a:cs typeface="+mn-lt"/>
              </a:rPr>
              <a:t>sampling</a:t>
            </a:r>
            <a:r>
              <a:rPr lang="hu-HU" sz="3200">
                <a:ea typeface="+mn-lt"/>
                <a:cs typeface="+mn-lt"/>
              </a:rPr>
              <a:t>)</a:t>
            </a:r>
          </a:p>
          <a:p>
            <a:pPr marL="0" indent="0">
              <a:buNone/>
            </a:pPr>
            <a:endParaRPr lang="hu-HU">
              <a:ea typeface="+mn-lt"/>
              <a:cs typeface="+mn-lt"/>
            </a:endParaRPr>
          </a:p>
          <a:p>
            <a:pPr marL="0" indent="0">
              <a:buNone/>
            </a:pPr>
            <a:r>
              <a:rPr lang="hu-HU" err="1"/>
              <a:t>Water</a:t>
            </a:r>
            <a:r>
              <a:rPr lang="hu-HU"/>
              <a:t> </a:t>
            </a:r>
            <a:r>
              <a:rPr lang="hu-HU" err="1"/>
              <a:t>temperature</a:t>
            </a:r>
            <a:r>
              <a:rPr lang="hu-HU"/>
              <a:t>: </a:t>
            </a:r>
            <a:r>
              <a:rPr lang="hu-HU" sz="8800">
                <a:solidFill>
                  <a:schemeClr val="tx2">
                    <a:lumMod val="60000"/>
                    <a:lumOff val="40000"/>
                  </a:schemeClr>
                </a:solidFill>
              </a:rPr>
              <a:t> 16°C</a:t>
            </a:r>
          </a:p>
        </p:txBody>
      </p:sp>
    </p:spTree>
    <p:extLst>
      <p:ext uri="{BB962C8B-B14F-4D97-AF65-F5344CB8AC3E}">
        <p14:creationId xmlns:p14="http://schemas.microsoft.com/office/powerpoint/2010/main" val="3151166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4" descr="A képen tartozék látható&#10;&#10;Automatikusan generált leírás">
            <a:extLst>
              <a:ext uri="{FF2B5EF4-FFF2-40B4-BE49-F238E27FC236}">
                <a16:creationId xmlns:a16="http://schemas.microsoft.com/office/drawing/2014/main" id="{712A56A2-7A12-826E-5067-D16B46EFA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28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40145" y="2852381"/>
            <a:ext cx="3583711" cy="2640247"/>
          </a:xfrm>
        </p:spPr>
        <p:txBody>
          <a:bodyPr>
            <a:normAutofit/>
          </a:bodyPr>
          <a:lstStyle/>
          <a:p>
            <a:pPr algn="l"/>
            <a:r>
              <a:rPr lang="hu-HU" sz="3600">
                <a:solidFill>
                  <a:schemeClr val="tx1">
                    <a:lumMod val="85000"/>
                    <a:lumOff val="15000"/>
                  </a:schemeClr>
                </a:solidFill>
              </a:rPr>
              <a:t>MEASUREMENT</a:t>
            </a:r>
          </a:p>
        </p:txBody>
      </p:sp>
      <p:sp>
        <p:nvSpPr>
          <p:cNvPr id="3" name="Tartalom helye 2"/>
          <p:cNvSpPr>
            <a:spLocks noGrp="1"/>
          </p:cNvSpPr>
          <p:nvPr>
            <p:ph type="subTitle" idx="1"/>
          </p:nvPr>
        </p:nvSpPr>
        <p:spPr>
          <a:xfrm>
            <a:off x="661915" y="5676901"/>
            <a:ext cx="3306089" cy="665802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endParaRPr lang="hu-HU" sz="16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969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E8E3B5-27B5-9E97-80B8-ACE6C71D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2. Measuring the pH value of water</a:t>
            </a:r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1F3F403-11F2-5D1E-0EC7-6A13C010A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 (A)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4AA46566-0052-4741-544D-979419B862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C6DD3DEA-AAAD-CB5E-637C-E5C562713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 (B)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CCAFB5D2-9EB9-7547-665D-266AE77B42C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4236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0105DF-0667-3047-2831-1B220D0D6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hu-HU"/>
          </a:p>
        </p:txBody>
      </p:sp>
      <p:graphicFrame>
        <p:nvGraphicFramePr>
          <p:cNvPr id="6" name="Táblázat 6">
            <a:extLst>
              <a:ext uri="{FF2B5EF4-FFF2-40B4-BE49-F238E27FC236}">
                <a16:creationId xmlns:a16="http://schemas.microsoft.com/office/drawing/2014/main" id="{FE4B37B1-D392-D7E4-C99B-EEA8E10277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199"/>
          <a:ext cx="10972800" cy="2871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256579176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87644937"/>
                    </a:ext>
                  </a:extLst>
                </a:gridCol>
              </a:tblGrid>
              <a:tr h="1599863">
                <a:tc>
                  <a:txBody>
                    <a:bodyPr/>
                    <a:lstStyle/>
                    <a:p>
                      <a:pPr algn="ctr"/>
                      <a:endParaRPr lang="hu-HU"/>
                    </a:p>
                    <a:p>
                      <a:pPr algn="ctr"/>
                      <a:endParaRPr lang="hu-HU"/>
                    </a:p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A:</a:t>
                      </a:r>
                    </a:p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Measurement with pH test strips</a:t>
                      </a:r>
                    </a:p>
                    <a:p>
                      <a:pPr algn="ctr"/>
                      <a:endParaRPr lang="hu-HU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/>
                    </a:p>
                    <a:p>
                      <a:pPr algn="ctr"/>
                      <a:endParaRPr lang="hu-HU"/>
                    </a:p>
                    <a:p>
                      <a:pPr algn="ctr"/>
                      <a:r>
                        <a:rPr lang="hu-HU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B:</a:t>
                      </a:r>
                    </a:p>
                    <a:p>
                      <a:pPr algn="ctr"/>
                      <a:r>
                        <a:rPr lang="hu-HU" sz="2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Measurement</a:t>
                      </a:r>
                      <a:r>
                        <a:rPr lang="hu-HU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2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using</a:t>
                      </a:r>
                      <a:r>
                        <a:rPr lang="hu-HU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2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reagents</a:t>
                      </a:r>
                      <a:endParaRPr lang="hu-HU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709434"/>
                  </a:ext>
                </a:extLst>
              </a:tr>
              <a:tr h="1104083">
                <a:tc>
                  <a:txBody>
                    <a:bodyPr/>
                    <a:lstStyle/>
                    <a:p>
                      <a:pPr algn="ctr"/>
                      <a:r>
                        <a:rPr lang="hu-HU" sz="400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870407"/>
                  </a:ext>
                </a:extLst>
              </a:tr>
            </a:tbl>
          </a:graphicData>
        </a:graphic>
      </p:graphicFrame>
      <p:sp>
        <p:nvSpPr>
          <p:cNvPr id="7" name="Szövegdoboz 6">
            <a:extLst>
              <a:ext uri="{FF2B5EF4-FFF2-40B4-BE49-F238E27FC236}">
                <a16:creationId xmlns:a16="http://schemas.microsoft.com/office/drawing/2014/main" id="{EAF3252F-B5E2-68D1-5672-361FDF4DF3D8}"/>
              </a:ext>
            </a:extLst>
          </p:cNvPr>
          <p:cNvSpPr txBox="1"/>
          <p:nvPr/>
        </p:nvSpPr>
        <p:spPr>
          <a:xfrm>
            <a:off x="609600" y="4950691"/>
            <a:ext cx="1097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Is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water</a:t>
            </a:r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acidic</a:t>
            </a:r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alkaline</a:t>
            </a:r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</a:t>
            </a:r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neutral</a:t>
            </a:r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The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water</a:t>
            </a:r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is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neutral</a:t>
            </a:r>
            <a:endParaRPr lang="hu-HU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4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D88FA5-77CE-1BBE-179B-89C446772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3. Total </a:t>
            </a:r>
            <a:r>
              <a:rPr lang="hu-HU" err="1"/>
              <a:t>hardness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D73CC38-80DD-9CAB-19DB-D5C54AF1F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6048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/>
              <a:t>Total </a:t>
            </a:r>
            <a:r>
              <a:rPr lang="hu-HU" err="1"/>
              <a:t>water</a:t>
            </a:r>
            <a:r>
              <a:rPr lang="hu-HU"/>
              <a:t> </a:t>
            </a:r>
            <a:r>
              <a:rPr lang="hu-HU" err="1"/>
              <a:t>hardness</a:t>
            </a:r>
            <a:r>
              <a:rPr lang="hu-HU"/>
              <a:t>: 10.4  °e </a:t>
            </a:r>
            <a:r>
              <a:rPr lang="hu-HU">
                <a:solidFill>
                  <a:srgbClr val="FF0000"/>
                </a:solidFill>
              </a:rPr>
              <a:t>142,4</a:t>
            </a:r>
            <a:r>
              <a:rPr lang="hu-HU"/>
              <a:t> mg/L CaC0</a:t>
            </a:r>
            <a:r>
              <a:rPr lang="hu-HU" baseline="-25000"/>
              <a:t>3</a:t>
            </a:r>
          </a:p>
          <a:p>
            <a:pPr marL="0" indent="0">
              <a:buNone/>
            </a:pPr>
            <a:r>
              <a:rPr lang="en-US" sz="2400"/>
              <a:t>Depending on the amount of calcium and magnesium salts, water is classified as hard or soft in different gradations:</a:t>
            </a:r>
          </a:p>
          <a:p>
            <a:pPr marL="0" indent="0">
              <a:buNone/>
            </a:pPr>
            <a:endParaRPr lang="hu-HU" baseline="-25000"/>
          </a:p>
        </p:txBody>
      </p:sp>
      <p:graphicFrame>
        <p:nvGraphicFramePr>
          <p:cNvPr id="5" name="Táblázat 5">
            <a:extLst>
              <a:ext uri="{FF2B5EF4-FFF2-40B4-BE49-F238E27FC236}">
                <a16:creationId xmlns:a16="http://schemas.microsoft.com/office/drawing/2014/main" id="{B9ADFB97-DFC7-937E-6141-C1C7F19D095E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3205018"/>
          <a:ext cx="8128000" cy="29186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98878167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907036321"/>
                    </a:ext>
                  </a:extLst>
                </a:gridCol>
              </a:tblGrid>
              <a:tr h="4864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Very soft: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444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0-308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1567857249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63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Soft: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762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5-8.8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1064781404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889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Medium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hard:x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10-13.8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2513724524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1206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Fairly hard: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+21.3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1747830368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1206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Hard: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444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22.5 - 37.5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3401998155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317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Very hard: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762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more </a:t>
                      </a: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37.5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4192892166"/>
                  </a:ext>
                </a:extLst>
              </a:tr>
            </a:tbl>
          </a:graphicData>
        </a:graphic>
      </p:graphicFrame>
      <p:pic>
        <p:nvPicPr>
          <p:cNvPr id="3073" name="Picture 8336">
            <a:extLst>
              <a:ext uri="{FF2B5EF4-FFF2-40B4-BE49-F238E27FC236}">
                <a16:creationId xmlns:a16="http://schemas.microsoft.com/office/drawing/2014/main" id="{3D699D9A-4753-CF5C-BCF3-2238788AE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27325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456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737F24-0FFF-F569-C68C-02889319C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4. </a:t>
            </a:r>
            <a:r>
              <a:rPr lang="hu-HU" err="1"/>
              <a:t>Ammonium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BEFDE49-1089-E4BB-47F4-3208039F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33696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The ammonium content of water is:</a:t>
            </a:r>
            <a:r>
              <a:rPr lang="hu-HU"/>
              <a:t> </a:t>
            </a:r>
            <a:r>
              <a:rPr lang="hu-HU">
                <a:solidFill>
                  <a:srgbClr val="FF0000"/>
                </a:solidFill>
              </a:rPr>
              <a:t>0 </a:t>
            </a:r>
            <a:r>
              <a:rPr lang="hu-HU"/>
              <a:t>mg/L NH</a:t>
            </a:r>
            <a:r>
              <a:rPr lang="hu-HU" baseline="-25000"/>
              <a:t>4</a:t>
            </a:r>
            <a:r>
              <a:rPr lang="hu-HU"/>
              <a:t> </a:t>
            </a:r>
            <a:r>
              <a:rPr lang="hu-HU" baseline="30000"/>
              <a:t>+</a:t>
            </a:r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93356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3AF6D2-249C-DF34-9AAE-30053A66E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5. </a:t>
            </a:r>
            <a:r>
              <a:rPr lang="hu-HU" err="1"/>
              <a:t>Nitrate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899531-51F1-3A51-F3E5-A30B10B3D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1336962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The nitrate content of water is</a:t>
            </a:r>
            <a:r>
              <a:rPr lang="hu-HU"/>
              <a:t> </a:t>
            </a:r>
            <a:r>
              <a:rPr lang="hu-HU">
                <a:solidFill>
                  <a:srgbClr val="FF0000"/>
                </a:solidFill>
              </a:rPr>
              <a:t>5</a:t>
            </a:r>
            <a:r>
              <a:rPr lang="en-US"/>
              <a:t> mg/L N0</a:t>
            </a:r>
            <a:r>
              <a:rPr lang="en-US" baseline="-25000"/>
              <a:t>3</a:t>
            </a:r>
            <a:r>
              <a:rPr lang="en-US" baseline="30000"/>
              <a:t>-</a:t>
            </a:r>
            <a:endParaRPr lang="hu-HU"/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  <a:p>
            <a:pPr marL="0" indent="0">
              <a:buNone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4534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3308B0-FE3C-5E8C-6F93-92ABA4F9B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6. </a:t>
            </a:r>
            <a:r>
              <a:rPr lang="hu-HU" err="1"/>
              <a:t>Nitrite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2C929C-EC13-198F-33C6-C5DB0F6CD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383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The nitrite content of water is:</a:t>
            </a:r>
            <a:r>
              <a:rPr lang="hu-HU"/>
              <a:t> </a:t>
            </a:r>
            <a:r>
              <a:rPr lang="hu-HU">
                <a:solidFill>
                  <a:srgbClr val="FF0000"/>
                </a:solidFill>
              </a:rPr>
              <a:t>0.02</a:t>
            </a:r>
            <a:r>
              <a:rPr lang="hu-HU"/>
              <a:t> mg/L NO</a:t>
            </a:r>
            <a:r>
              <a:rPr lang="hu-HU" baseline="-25000"/>
              <a:t>2</a:t>
            </a:r>
            <a:r>
              <a:rPr lang="hu-HU" baseline="30000"/>
              <a:t>-</a:t>
            </a:r>
            <a:endParaRPr lang="hu-HU"/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  <a:p>
            <a:pPr marL="0" indent="0">
              <a:buNone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4087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64E484-6A0A-8544-14C6-203E9DAEA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7. </a:t>
            </a:r>
            <a:r>
              <a:rPr lang="hu-HU" err="1"/>
              <a:t>Phosphate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EB0B357-FDC0-2A37-4E44-190556B61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1383144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The </a:t>
            </a:r>
            <a:r>
              <a:rPr lang="hu-HU" err="1"/>
              <a:t>phospate</a:t>
            </a:r>
            <a:r>
              <a:rPr lang="en-US"/>
              <a:t> content of water is:</a:t>
            </a:r>
            <a:r>
              <a:rPr lang="hu-HU"/>
              <a:t> </a:t>
            </a:r>
            <a:r>
              <a:rPr lang="hu-HU">
                <a:solidFill>
                  <a:srgbClr val="FF0000"/>
                </a:solidFill>
              </a:rPr>
              <a:t>1.5</a:t>
            </a:r>
            <a:r>
              <a:rPr lang="hu-HU"/>
              <a:t> mg/L PO</a:t>
            </a:r>
            <a:r>
              <a:rPr lang="hu-HU" baseline="-25000"/>
              <a:t>4</a:t>
            </a:r>
            <a:r>
              <a:rPr lang="hu-HU" baseline="30000"/>
              <a:t>3-</a:t>
            </a:r>
            <a:endParaRPr lang="hu-HU"/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  <a:p>
            <a:pPr marL="0" indent="0">
              <a:buNone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7226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>
            <a:extLst>
              <a:ext uri="{FF2B5EF4-FFF2-40B4-BE49-F238E27FC236}">
                <a16:creationId xmlns:a16="http://schemas.microsoft.com/office/drawing/2014/main" id="{69E9ED5A-999C-CB04-6D43-EE51BB372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3676075"/>
            <a:ext cx="10363200" cy="2092902"/>
          </a:xfrm>
        </p:spPr>
        <p:txBody>
          <a:bodyPr/>
          <a:lstStyle/>
          <a:p>
            <a:br>
              <a:rPr lang="en-US">
                <a:ea typeface="+mj-lt"/>
                <a:cs typeface="+mj-lt"/>
              </a:rPr>
            </a:br>
            <a:r>
              <a:rPr lang="hu-HU">
                <a:ea typeface="+mj-lt"/>
                <a:cs typeface="+mj-lt"/>
              </a:rPr>
              <a:t>MÁRTÉLY- </a:t>
            </a:r>
            <a:br>
              <a:rPr lang="hu-HU">
                <a:ea typeface="+mj-lt"/>
                <a:cs typeface="+mj-lt"/>
              </a:rPr>
            </a:br>
            <a:r>
              <a:rPr lang="hu-HU" err="1">
                <a:ea typeface="+mj-lt"/>
                <a:cs typeface="+mj-lt"/>
              </a:rPr>
              <a:t>Cut-off</a:t>
            </a:r>
            <a:r>
              <a:rPr lang="hu-HU">
                <a:ea typeface="+mj-lt"/>
                <a:cs typeface="+mj-lt"/>
              </a:rPr>
              <a:t> Tisza </a:t>
            </a:r>
            <a:r>
              <a:rPr lang="hu-HU" err="1">
                <a:ea typeface="+mj-lt"/>
                <a:cs typeface="+mj-lt"/>
              </a:rPr>
              <a:t>River</a:t>
            </a:r>
            <a:r>
              <a:rPr lang="hu-HU">
                <a:ea typeface="+mj-lt"/>
                <a:cs typeface="+mj-lt"/>
              </a:rPr>
              <a:t> </a:t>
            </a:r>
            <a:r>
              <a:rPr lang="hu-HU" err="1">
                <a:ea typeface="+mj-lt"/>
                <a:cs typeface="+mj-lt"/>
              </a:rPr>
              <a:t>Bend</a:t>
            </a:r>
            <a:endParaRPr lang="hu-HU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CA87BC61-AA76-6383-A880-639B0A707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1927000"/>
            <a:ext cx="10363200" cy="1758970"/>
          </a:xfrm>
        </p:spPr>
        <p:txBody>
          <a:bodyPr>
            <a:normAutofit/>
          </a:bodyPr>
          <a:lstStyle/>
          <a:p>
            <a:r>
              <a:rPr lang="hu-HU" sz="4000">
                <a:ea typeface="+mn-lt"/>
                <a:cs typeface="+mn-lt"/>
              </a:rPr>
              <a:t>27/09/2022</a:t>
            </a:r>
          </a:p>
          <a:p>
            <a:r>
              <a:rPr lang="hu-HU" sz="4000" err="1"/>
              <a:t>Sampling</a:t>
            </a:r>
            <a:r>
              <a:rPr lang="hu-HU" sz="4000"/>
              <a:t> site 3.: </a:t>
            </a:r>
            <a:endParaRPr lang="hu-HU" sz="4000">
              <a:cs typeface="Calibri"/>
            </a:endParaRPr>
          </a:p>
        </p:txBody>
      </p:sp>
      <p:pic>
        <p:nvPicPr>
          <p:cNvPr id="3" name="Kép 2" descr="A képen beltéri, műanyag látható&#10;&#10;Automatikusan generált leírás">
            <a:extLst>
              <a:ext uri="{FF2B5EF4-FFF2-40B4-BE49-F238E27FC236}">
                <a16:creationId xmlns:a16="http://schemas.microsoft.com/office/drawing/2014/main" id="{8DDD7AD7-E53A-D5F8-F2A0-43456D357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0674" y="2625724"/>
            <a:ext cx="4673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10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15197F-6797-DCCE-88BC-2DEC99E53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err="1"/>
              <a:t>Team’s</a:t>
            </a:r>
            <a:r>
              <a:rPr lang="hu-HU"/>
              <a:t> </a:t>
            </a:r>
            <a:r>
              <a:rPr lang="hu-HU" err="1"/>
              <a:t>name</a:t>
            </a:r>
            <a:r>
              <a:rPr lang="hu-HU"/>
              <a:t>: Mártély 3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05A83A-7F79-0F30-CF14-6D9E51DE0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 err="1"/>
              <a:t>Names</a:t>
            </a:r>
            <a:r>
              <a:rPr lang="hu-HU"/>
              <a:t> of </a:t>
            </a:r>
            <a:r>
              <a:rPr lang="hu-HU" err="1"/>
              <a:t>students</a:t>
            </a:r>
            <a:r>
              <a:rPr lang="hu-HU"/>
              <a:t>: </a:t>
            </a:r>
            <a:endParaRPr lang="hu-HU">
              <a:cs typeface="Calibri"/>
            </a:endParaRPr>
          </a:p>
          <a:p>
            <a:r>
              <a:rPr lang="hu-HU">
                <a:cs typeface="Calibri"/>
              </a:rPr>
              <a:t>Zoé </a:t>
            </a:r>
            <a:r>
              <a:rPr lang="hu-HU" err="1">
                <a:cs typeface="Calibri"/>
              </a:rPr>
              <a:t>Száka</a:t>
            </a:r>
          </a:p>
          <a:p>
            <a:r>
              <a:rPr lang="hu-HU">
                <a:cs typeface="Calibri"/>
              </a:rPr>
              <a:t>Noa González</a:t>
            </a:r>
          </a:p>
          <a:p>
            <a:r>
              <a:rPr lang="hu-HU" err="1">
                <a:cs typeface="Calibri"/>
              </a:rPr>
              <a:t>Josse</a:t>
            </a:r>
            <a:r>
              <a:rPr lang="hu-HU">
                <a:cs typeface="Calibri"/>
              </a:rPr>
              <a:t> </a:t>
            </a:r>
            <a:r>
              <a:rPr lang="hu-HU" err="1">
                <a:cs typeface="Calibri"/>
              </a:rPr>
              <a:t>Remans</a:t>
            </a:r>
          </a:p>
          <a:p>
            <a:r>
              <a:rPr lang="hu-HU" err="1">
                <a:cs typeface="Calibri"/>
              </a:rPr>
              <a:t>Lambros</a:t>
            </a:r>
            <a:r>
              <a:rPr lang="hu-HU">
                <a:cs typeface="Calibri"/>
              </a:rPr>
              <a:t> </a:t>
            </a:r>
            <a:r>
              <a:rPr lang="hu-HU" err="1">
                <a:cs typeface="Calibri"/>
              </a:rPr>
              <a:t>Psarogiannis</a:t>
            </a:r>
          </a:p>
        </p:txBody>
      </p:sp>
      <p:pic>
        <p:nvPicPr>
          <p:cNvPr id="4" name="Kép 4" descr="A képen személy, modellt állás, beltéri, állás látható&#10;&#10;Automatikusan generált leírás">
            <a:extLst>
              <a:ext uri="{FF2B5EF4-FFF2-40B4-BE49-F238E27FC236}">
                <a16:creationId xmlns:a16="http://schemas.microsoft.com/office/drawing/2014/main" id="{7356B32C-DBE1-C52A-43A5-9FE837A79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74" r="163" b="339"/>
          <a:stretch/>
        </p:blipFill>
        <p:spPr>
          <a:xfrm>
            <a:off x="7067909" y="1793142"/>
            <a:ext cx="5120682" cy="272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13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4AF019-0715-CCBB-68F8-3259FF1A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Pictures of the sampling location</a:t>
            </a:r>
            <a:endParaRPr lang="hu-HU"/>
          </a:p>
        </p:txBody>
      </p:sp>
      <p:pic>
        <p:nvPicPr>
          <p:cNvPr id="3" name="Kép 3" descr="A képen fű, kültéri, víz, fa látható&#10;&#10;Automatikusan generált leírás">
            <a:extLst>
              <a:ext uri="{FF2B5EF4-FFF2-40B4-BE49-F238E27FC236}">
                <a16:creationId xmlns:a16="http://schemas.microsoft.com/office/drawing/2014/main" id="{AEF819B9-D341-D36E-E2A1-23EC2F3F9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8435" y="1587261"/>
            <a:ext cx="2369244" cy="5264988"/>
          </a:xfrm>
          <a:prstGeom prst="rect">
            <a:avLst/>
          </a:prstGeom>
        </p:spPr>
      </p:pic>
      <p:pic>
        <p:nvPicPr>
          <p:cNvPr id="4" name="Kép 4" descr="A képen kültéri, fa, víz, folyó látható&#10;&#10;Automatikusan generált leírás">
            <a:extLst>
              <a:ext uri="{FF2B5EF4-FFF2-40B4-BE49-F238E27FC236}">
                <a16:creationId xmlns:a16="http://schemas.microsoft.com/office/drawing/2014/main" id="{E280F308-284D-8A7B-27DE-D99DCA0DC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246" y="1587261"/>
            <a:ext cx="2369244" cy="5264988"/>
          </a:xfrm>
          <a:prstGeom prst="rect">
            <a:avLst/>
          </a:prstGeom>
        </p:spPr>
      </p:pic>
      <p:pic>
        <p:nvPicPr>
          <p:cNvPr id="5" name="Kép 5" descr="A képen kültéri, fa, égbolt, személy látható&#10;&#10;Automatikusan generált leírás">
            <a:extLst>
              <a:ext uri="{FF2B5EF4-FFF2-40B4-BE49-F238E27FC236}">
                <a16:creationId xmlns:a16="http://schemas.microsoft.com/office/drawing/2014/main" id="{AC3C9405-4BB6-8CDB-18B8-C9EB40C28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272" y="1587260"/>
            <a:ext cx="2357306" cy="52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4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DE9A02-EBE3-8D6F-1AE9-21533A911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These tasks must be done: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CF9DBC-6337-F7B1-224B-3AE885625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9045388" cy="45259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hu-HU" sz="2800" err="1"/>
              <a:t>Measuring</a:t>
            </a:r>
            <a:r>
              <a:rPr lang="hu-HU" sz="2800"/>
              <a:t> </a:t>
            </a:r>
            <a:r>
              <a:rPr lang="hu-HU" sz="2800" err="1"/>
              <a:t>water</a:t>
            </a:r>
            <a:r>
              <a:rPr lang="hu-HU" sz="2800"/>
              <a:t> </a:t>
            </a:r>
            <a:r>
              <a:rPr lang="hu-HU" sz="2800" err="1"/>
              <a:t>quality</a:t>
            </a:r>
            <a:r>
              <a:rPr lang="hu-HU" sz="2800"/>
              <a:t> </a:t>
            </a:r>
            <a:r>
              <a:rPr lang="hu-HU" sz="2800" err="1"/>
              <a:t>with</a:t>
            </a:r>
            <a:r>
              <a:rPr lang="hu-HU" sz="2800"/>
              <a:t> t</a:t>
            </a:r>
            <a:r>
              <a:rPr lang="en-US" sz="2800"/>
              <a:t>he water analysis package: VISOCOLOR SCHOOL</a:t>
            </a:r>
            <a:endParaRPr lang="hu-HU" sz="2800">
              <a:cs typeface="Calibri"/>
            </a:endParaRPr>
          </a:p>
          <a:p>
            <a:pPr marL="914400" lvl="1" indent="-514350"/>
            <a:r>
              <a:rPr lang="hu-HU" err="1">
                <a:solidFill>
                  <a:srgbClr val="FF0000"/>
                </a:solidFill>
              </a:rPr>
              <a:t>completing</a:t>
            </a:r>
            <a:r>
              <a:rPr lang="hu-HU">
                <a:solidFill>
                  <a:srgbClr val="FF0000"/>
                </a:solidFill>
              </a:rPr>
              <a:t> </a:t>
            </a:r>
            <a:r>
              <a:rPr lang="hu-HU" err="1">
                <a:solidFill>
                  <a:srgbClr val="FF0000"/>
                </a:solidFill>
              </a:rPr>
              <a:t>the</a:t>
            </a:r>
            <a:r>
              <a:rPr lang="hu-HU">
                <a:solidFill>
                  <a:srgbClr val="FF0000"/>
                </a:solidFill>
              </a:rPr>
              <a:t> </a:t>
            </a:r>
            <a:r>
              <a:rPr lang="hu-HU" err="1">
                <a:solidFill>
                  <a:srgbClr val="FF0000"/>
                </a:solidFill>
              </a:rPr>
              <a:t>worksheet</a:t>
            </a:r>
            <a:endParaRPr lang="hu-HU">
              <a:solidFill>
                <a:srgbClr val="FF0000"/>
              </a:solidFill>
            </a:endParaRPr>
          </a:p>
          <a:p>
            <a:pPr marL="914400" lvl="1" indent="-514350"/>
            <a:r>
              <a:rPr lang="en-US">
                <a:solidFill>
                  <a:srgbClr val="FF0000"/>
                </a:solidFill>
              </a:rPr>
              <a:t>sending the measurement data to the android APP</a:t>
            </a:r>
            <a:r>
              <a:rPr lang="hu-HU">
                <a:solidFill>
                  <a:srgbClr val="FF0000"/>
                </a:solidFill>
              </a:rPr>
              <a:t> </a:t>
            </a:r>
            <a:br>
              <a:rPr lang="hu-HU"/>
            </a:br>
            <a:r>
              <a:rPr lang="hu-HU"/>
              <a:t>(tablet </a:t>
            </a:r>
            <a:r>
              <a:rPr lang="hu-HU" err="1"/>
              <a:t>or</a:t>
            </a:r>
            <a:r>
              <a:rPr lang="hu-HU"/>
              <a:t> </a:t>
            </a:r>
            <a:r>
              <a:rPr lang="hu-HU" err="1"/>
              <a:t>phone</a:t>
            </a:r>
            <a:r>
              <a:rPr lang="hu-HU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2800" err="1"/>
              <a:t>Creating</a:t>
            </a:r>
            <a:r>
              <a:rPr lang="hu-HU" sz="2800"/>
              <a:t> </a:t>
            </a:r>
            <a:r>
              <a:rPr lang="hu-HU" sz="2800" err="1"/>
              <a:t>the</a:t>
            </a:r>
            <a:r>
              <a:rPr lang="hu-HU" sz="2800"/>
              <a:t> PowerPoint </a:t>
            </a:r>
            <a:r>
              <a:rPr lang="hu-HU" sz="2800" err="1"/>
              <a:t>presentation</a:t>
            </a:r>
            <a:r>
              <a:rPr lang="hu-HU" sz="2800"/>
              <a:t> (laptop)</a:t>
            </a:r>
            <a:br>
              <a:rPr lang="hu-HU" sz="2800"/>
            </a:br>
            <a:r>
              <a:rPr lang="hu-HU" sz="2800">
                <a:solidFill>
                  <a:srgbClr val="FF0000"/>
                </a:solidFill>
              </a:rPr>
              <a:t>SWAP DIÁKOK </a:t>
            </a:r>
            <a:r>
              <a:rPr lang="hu-HU" sz="2800">
                <a:solidFill>
                  <a:srgbClr val="FF0000"/>
                </a:solidFill>
                <a:latin typeface="Selawik Light"/>
              </a:rPr>
              <a:t>– </a:t>
            </a:r>
            <a:r>
              <a:rPr lang="hu-HU" sz="2800" err="1">
                <a:solidFill>
                  <a:srgbClr val="FF0000"/>
                </a:solidFill>
              </a:rPr>
              <a:t>Measuring</a:t>
            </a:r>
            <a:r>
              <a:rPr lang="hu-HU" sz="2800">
                <a:solidFill>
                  <a:srgbClr val="FF0000"/>
                </a:solidFill>
              </a:rPr>
              <a:t> </a:t>
            </a:r>
            <a:r>
              <a:rPr lang="hu-HU" sz="2800" err="1">
                <a:solidFill>
                  <a:srgbClr val="FF0000"/>
                </a:solidFill>
              </a:rPr>
              <a:t>water</a:t>
            </a:r>
            <a:r>
              <a:rPr lang="hu-HU" sz="2800">
                <a:solidFill>
                  <a:srgbClr val="FF0000"/>
                </a:solidFill>
              </a:rPr>
              <a:t> </a:t>
            </a:r>
            <a:r>
              <a:rPr lang="hu-HU" sz="2800" err="1">
                <a:solidFill>
                  <a:srgbClr val="FF0000"/>
                </a:solidFill>
              </a:rPr>
              <a:t>quality</a:t>
            </a:r>
            <a:r>
              <a:rPr lang="hu-HU" sz="2800">
                <a:solidFill>
                  <a:srgbClr val="FF0000"/>
                </a:solidFill>
                <a:latin typeface="Selawik Light"/>
              </a:rPr>
              <a:t> –</a:t>
            </a:r>
            <a:r>
              <a:rPr lang="hu-HU" sz="2800">
                <a:solidFill>
                  <a:srgbClr val="FF0000"/>
                </a:solidFill>
              </a:rPr>
              <a:t> Fájlok</a:t>
            </a:r>
            <a:r>
              <a:rPr lang="hu-HU" sz="2800">
                <a:solidFill>
                  <a:srgbClr val="FF0000"/>
                </a:solidFill>
                <a:latin typeface="Selawik Light"/>
              </a:rPr>
              <a:t> –</a:t>
            </a:r>
            <a:r>
              <a:rPr lang="hu-HU" sz="2800">
                <a:solidFill>
                  <a:srgbClr val="FF0000"/>
                </a:solidFill>
              </a:rPr>
              <a:t> X team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The groups must be presented on Friday morning.</a:t>
            </a:r>
            <a:br>
              <a:rPr lang="hu-HU" sz="2800"/>
            </a:br>
            <a:r>
              <a:rPr lang="hu-HU" sz="2800"/>
              <a:t>(</a:t>
            </a:r>
            <a:r>
              <a:rPr lang="hu-HU" sz="2800" err="1"/>
              <a:t>with</a:t>
            </a:r>
            <a:r>
              <a:rPr lang="hu-HU" sz="2800"/>
              <a:t> PowerPoint)</a:t>
            </a:r>
            <a:endParaRPr lang="hu-HU" sz="2800">
              <a:cs typeface="Calibri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8D34A50-243A-7A3F-D6FF-5B2648C3C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984" y="3968167"/>
            <a:ext cx="2613347" cy="260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828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BC4BF3-6527-F0F7-2F55-236F0B48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/>
              <a:t>1. </a:t>
            </a:r>
            <a:r>
              <a:rPr lang="hu-HU" err="1"/>
              <a:t>Water</a:t>
            </a:r>
            <a:r>
              <a:rPr lang="hu-HU"/>
              <a:t> </a:t>
            </a:r>
            <a:r>
              <a:rPr lang="hu-HU" err="1"/>
              <a:t>temperature</a:t>
            </a:r>
            <a:r>
              <a:rPr lang="hu-HU"/>
              <a:t> </a:t>
            </a:r>
            <a:r>
              <a:rPr lang="hu-HU" err="1"/>
              <a:t>measurement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261040B-33D0-37DC-D67B-928DBD127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 sz="320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/>
              </a:rPr>
              <a:t>(</a:t>
            </a:r>
            <a:r>
              <a:rPr lang="hu-HU" sz="3200" err="1">
                <a:ea typeface="+mn-lt"/>
                <a:cs typeface="+mn-lt"/>
              </a:rPr>
              <a:t>at</a:t>
            </a:r>
            <a:r>
              <a:rPr lang="hu-HU" sz="3200">
                <a:ea typeface="+mn-lt"/>
                <a:cs typeface="+mn-lt"/>
              </a:rPr>
              <a:t> </a:t>
            </a:r>
            <a:r>
              <a:rPr lang="hu-HU" sz="3200" err="1">
                <a:ea typeface="+mn-lt"/>
                <a:cs typeface="+mn-lt"/>
              </a:rPr>
              <a:t>the</a:t>
            </a:r>
            <a:r>
              <a:rPr lang="hu-HU" sz="3200">
                <a:ea typeface="+mn-lt"/>
                <a:cs typeface="+mn-lt"/>
              </a:rPr>
              <a:t> </a:t>
            </a:r>
            <a:r>
              <a:rPr lang="hu-HU" sz="3200" err="1">
                <a:ea typeface="+mn-lt"/>
                <a:cs typeface="+mn-lt"/>
              </a:rPr>
              <a:t>time</a:t>
            </a:r>
            <a:r>
              <a:rPr lang="hu-HU" sz="3200">
                <a:ea typeface="+mn-lt"/>
                <a:cs typeface="+mn-lt"/>
              </a:rPr>
              <a:t> of </a:t>
            </a:r>
            <a:r>
              <a:rPr lang="hu-HU" sz="3200" err="1">
                <a:ea typeface="+mn-lt"/>
                <a:cs typeface="+mn-lt"/>
              </a:rPr>
              <a:t>sampling</a:t>
            </a:r>
            <a:r>
              <a:rPr lang="hu-HU" sz="3200">
                <a:ea typeface="+mn-lt"/>
                <a:cs typeface="+mn-lt"/>
              </a:rPr>
              <a:t>)</a:t>
            </a:r>
          </a:p>
          <a:p>
            <a:pPr marL="0" indent="0">
              <a:buNone/>
            </a:pPr>
            <a:endParaRPr lang="hu-HU">
              <a:ea typeface="+mn-lt"/>
              <a:cs typeface="+mn-lt"/>
            </a:endParaRPr>
          </a:p>
          <a:p>
            <a:pPr marL="0" indent="0">
              <a:buNone/>
            </a:pPr>
            <a:r>
              <a:rPr lang="hu-HU" err="1"/>
              <a:t>Water</a:t>
            </a:r>
            <a:r>
              <a:rPr lang="hu-HU"/>
              <a:t> </a:t>
            </a:r>
            <a:r>
              <a:rPr lang="hu-HU" err="1"/>
              <a:t>temperature</a:t>
            </a:r>
            <a:r>
              <a:rPr lang="hu-HU"/>
              <a:t>: </a:t>
            </a:r>
            <a:r>
              <a:rPr lang="hu-HU" sz="8800">
                <a:solidFill>
                  <a:schemeClr val="tx2">
                    <a:lumMod val="60000"/>
                    <a:lumOff val="40000"/>
                  </a:schemeClr>
                </a:solidFill>
              </a:rPr>
              <a:t>   17 °C</a:t>
            </a:r>
            <a:endParaRPr lang="hu-HU" sz="8800">
              <a:solidFill>
                <a:schemeClr val="tx2">
                  <a:lumMod val="60000"/>
                  <a:lumOff val="40000"/>
                </a:schemeClr>
              </a:solidFill>
              <a:cs typeface="Calibri"/>
            </a:endParaRPr>
          </a:p>
        </p:txBody>
      </p:sp>
      <p:pic>
        <p:nvPicPr>
          <p:cNvPr id="4" name="Kép 4" descr="A képen személy, csésze, ital látható&#10;&#10;Automatikusan generált leírás">
            <a:extLst>
              <a:ext uri="{FF2B5EF4-FFF2-40B4-BE49-F238E27FC236}">
                <a16:creationId xmlns:a16="http://schemas.microsoft.com/office/drawing/2014/main" id="{249A658B-A3FB-E1BD-04F7-D040DB978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0321" y="1716657"/>
            <a:ext cx="2297358" cy="513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32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9">
            <a:extLst>
              <a:ext uri="{FF2B5EF4-FFF2-40B4-BE49-F238E27FC236}">
                <a16:creationId xmlns:a16="http://schemas.microsoft.com/office/drawing/2014/main" id="{8BCE9FFB-C1D6-4267-4BBC-06C50A6A3D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6909" t="20243" r="19731" b="31845"/>
          <a:stretch/>
        </p:blipFill>
        <p:spPr>
          <a:xfrm>
            <a:off x="1413164" y="2361890"/>
            <a:ext cx="2096653" cy="3476953"/>
          </a:xfr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7E8E3B5-27B5-9E97-80B8-ACE6C71D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2. Measuring the pH value of water</a:t>
            </a:r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1F3F403-11F2-5D1E-0EC7-6A13C010A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 (A)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C6DD3DEA-AAAD-CB5E-637C-E5C562713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 (B)</a:t>
            </a:r>
          </a:p>
        </p:txBody>
      </p:sp>
      <p:pic>
        <p:nvPicPr>
          <p:cNvPr id="11" name="Kép 11" descr="A képen szöveg, beltéri látható&#10;&#10;Automatikusan generált leírás">
            <a:extLst>
              <a:ext uri="{FF2B5EF4-FFF2-40B4-BE49-F238E27FC236}">
                <a16:creationId xmlns:a16="http://schemas.microsoft.com/office/drawing/2014/main" id="{56821F18-5D1D-0524-8B10-A2D36CC7DDC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201331" y="2851722"/>
            <a:ext cx="6021636" cy="2712612"/>
          </a:xfrm>
        </p:spPr>
      </p:pic>
    </p:spTree>
    <p:extLst>
      <p:ext uri="{BB962C8B-B14F-4D97-AF65-F5344CB8AC3E}">
        <p14:creationId xmlns:p14="http://schemas.microsoft.com/office/powerpoint/2010/main" val="3812956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0105DF-0667-3047-2831-1B220D0D6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hu-HU"/>
          </a:p>
        </p:txBody>
      </p:sp>
      <p:graphicFrame>
        <p:nvGraphicFramePr>
          <p:cNvPr id="6" name="Táblázat 6">
            <a:extLst>
              <a:ext uri="{FF2B5EF4-FFF2-40B4-BE49-F238E27FC236}">
                <a16:creationId xmlns:a16="http://schemas.microsoft.com/office/drawing/2014/main" id="{FE4B37B1-D392-D7E4-C99B-EEA8E10277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199"/>
          <a:ext cx="10972800" cy="2871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256579176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87644937"/>
                    </a:ext>
                  </a:extLst>
                </a:gridCol>
              </a:tblGrid>
              <a:tr h="1599863">
                <a:tc>
                  <a:txBody>
                    <a:bodyPr/>
                    <a:lstStyle/>
                    <a:p>
                      <a:pPr algn="ctr"/>
                      <a:endParaRPr lang="hu-HU"/>
                    </a:p>
                    <a:p>
                      <a:pPr algn="ctr"/>
                      <a:endParaRPr lang="hu-HU"/>
                    </a:p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A:</a:t>
                      </a:r>
                    </a:p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Measurement with pH test strips</a:t>
                      </a:r>
                    </a:p>
                    <a:p>
                      <a:pPr algn="ctr"/>
                      <a:endParaRPr lang="hu-HU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/>
                    </a:p>
                    <a:p>
                      <a:pPr algn="ctr"/>
                      <a:endParaRPr lang="hu-HU"/>
                    </a:p>
                    <a:p>
                      <a:pPr algn="ctr"/>
                      <a:r>
                        <a:rPr lang="hu-HU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B:</a:t>
                      </a:r>
                    </a:p>
                    <a:p>
                      <a:pPr algn="ctr"/>
                      <a:r>
                        <a:rPr lang="hu-HU" sz="2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Measurement</a:t>
                      </a:r>
                      <a:r>
                        <a:rPr lang="hu-HU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2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using</a:t>
                      </a:r>
                      <a:r>
                        <a:rPr lang="hu-HU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2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reagents</a:t>
                      </a:r>
                      <a:endParaRPr lang="hu-HU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709434"/>
                  </a:ext>
                </a:extLst>
              </a:tr>
              <a:tr h="1104083">
                <a:tc>
                  <a:txBody>
                    <a:bodyPr/>
                    <a:lstStyle/>
                    <a:p>
                      <a:pPr algn="ctr"/>
                      <a:r>
                        <a:rPr lang="hu-HU" sz="4000">
                          <a:solidFill>
                            <a:schemeClr val="tx1"/>
                          </a:solidFill>
                        </a:rPr>
                        <a:t>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870407"/>
                  </a:ext>
                </a:extLst>
              </a:tr>
            </a:tbl>
          </a:graphicData>
        </a:graphic>
      </p:graphicFrame>
      <p:sp>
        <p:nvSpPr>
          <p:cNvPr id="7" name="Szövegdoboz 6">
            <a:extLst>
              <a:ext uri="{FF2B5EF4-FFF2-40B4-BE49-F238E27FC236}">
                <a16:creationId xmlns:a16="http://schemas.microsoft.com/office/drawing/2014/main" id="{EAF3252F-B5E2-68D1-5672-361FDF4DF3D8}"/>
              </a:ext>
            </a:extLst>
          </p:cNvPr>
          <p:cNvSpPr txBox="1"/>
          <p:nvPr/>
        </p:nvSpPr>
        <p:spPr>
          <a:xfrm>
            <a:off x="609600" y="4950691"/>
            <a:ext cx="109728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Is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the</a:t>
            </a:r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water</a:t>
            </a:r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acidic</a:t>
            </a:r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,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alkaline</a:t>
            </a:r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or</a:t>
            </a:r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neutral</a:t>
            </a:r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? </a:t>
            </a:r>
            <a:r>
              <a:rPr lang="hu-HU" sz="3600" b="1" err="1">
                <a:solidFill>
                  <a:srgbClr val="000000"/>
                </a:solidFill>
                <a:latin typeface="Times New Roman"/>
                <a:ea typeface="Calibri" panose="020F0502020204030204" pitchFamily="34" charset="0"/>
                <a:cs typeface="Times New Roman"/>
              </a:rPr>
              <a:t>Alkiline</a:t>
            </a:r>
            <a:endParaRPr lang="hu-HU" sz="3600" b="1" err="1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15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D88FA5-77CE-1BBE-179B-89C446772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3. Total </a:t>
            </a:r>
            <a:r>
              <a:rPr lang="hu-HU" err="1"/>
              <a:t>hardness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D73CC38-80DD-9CAB-19DB-D5C54AF1F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6048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/>
              <a:t>Total </a:t>
            </a:r>
            <a:r>
              <a:rPr lang="hu-HU" err="1"/>
              <a:t>water</a:t>
            </a:r>
            <a:r>
              <a:rPr lang="hu-HU"/>
              <a:t> </a:t>
            </a:r>
            <a:r>
              <a:rPr lang="hu-HU" err="1"/>
              <a:t>hardness</a:t>
            </a:r>
            <a:r>
              <a:rPr lang="hu-HU"/>
              <a:t>: </a:t>
            </a:r>
            <a:r>
              <a:rPr lang="hu-HU">
                <a:solidFill>
                  <a:srgbClr val="000000"/>
                </a:solidFill>
              </a:rPr>
              <a:t>10 </a:t>
            </a:r>
            <a:r>
              <a:rPr lang="hu-HU" err="1">
                <a:solidFill>
                  <a:srgbClr val="000000"/>
                </a:solidFill>
              </a:rPr>
              <a:t>drops</a:t>
            </a:r>
            <a:r>
              <a:rPr lang="hu-HU">
                <a:solidFill>
                  <a:srgbClr val="000000"/>
                </a:solidFill>
              </a:rPr>
              <a:t>, 13</a:t>
            </a:r>
            <a:r>
              <a:rPr lang="hu-HU">
                <a:solidFill>
                  <a:srgbClr val="FF0000"/>
                </a:solidFill>
              </a:rPr>
              <a:t> </a:t>
            </a:r>
            <a:r>
              <a:rPr lang="hu-HU"/>
              <a:t>°e </a:t>
            </a:r>
            <a:r>
              <a:rPr lang="hu-HU">
                <a:solidFill>
                  <a:srgbClr val="000000"/>
                </a:solidFill>
              </a:rPr>
              <a:t>178</a:t>
            </a:r>
            <a:r>
              <a:rPr lang="hu-HU">
                <a:solidFill>
                  <a:srgbClr val="FF0000"/>
                </a:solidFill>
              </a:rPr>
              <a:t> </a:t>
            </a:r>
            <a:r>
              <a:rPr lang="hu-HU"/>
              <a:t>mg/L CaC0</a:t>
            </a:r>
            <a:r>
              <a:rPr lang="hu-HU" baseline="-25000"/>
              <a:t>3</a:t>
            </a:r>
          </a:p>
          <a:p>
            <a:pPr marL="0" indent="0">
              <a:buNone/>
            </a:pPr>
            <a:r>
              <a:rPr lang="en-US" sz="2400"/>
              <a:t>Depending on the amount of calcium and magnesium salts, water is classified as hard or soft in different gradations:</a:t>
            </a:r>
          </a:p>
          <a:p>
            <a:pPr marL="0" indent="0">
              <a:buNone/>
            </a:pPr>
            <a:endParaRPr lang="hu-HU" baseline="-25000"/>
          </a:p>
        </p:txBody>
      </p:sp>
      <p:graphicFrame>
        <p:nvGraphicFramePr>
          <p:cNvPr id="5" name="Táblázat 5">
            <a:extLst>
              <a:ext uri="{FF2B5EF4-FFF2-40B4-BE49-F238E27FC236}">
                <a16:creationId xmlns:a16="http://schemas.microsoft.com/office/drawing/2014/main" id="{B9ADFB97-DFC7-937E-6141-C1C7F19D095E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3205018"/>
          <a:ext cx="8128000" cy="29186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98878167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907036321"/>
                    </a:ext>
                  </a:extLst>
                </a:gridCol>
              </a:tblGrid>
              <a:tr h="4864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Very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 </a:t>
                      </a: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soft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444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0-308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1567857249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63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Soft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762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5-8.8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1064781404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889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Medium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hard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10-13.8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2513724524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1206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Fairly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hard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15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0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+21.3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1747830368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1206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Hard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444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22.5 - 37.5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3401998155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317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Very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hard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762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more </a:t>
                      </a: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37.5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4192892166"/>
                  </a:ext>
                </a:extLst>
              </a:tr>
            </a:tbl>
          </a:graphicData>
        </a:graphic>
      </p:graphicFrame>
      <p:pic>
        <p:nvPicPr>
          <p:cNvPr id="3073" name="Picture 8336">
            <a:extLst>
              <a:ext uri="{FF2B5EF4-FFF2-40B4-BE49-F238E27FC236}">
                <a16:creationId xmlns:a16="http://schemas.microsoft.com/office/drawing/2014/main" id="{5107DDF0-8335-6714-0BD8-FF99C1906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27325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0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3">
            <a:extLst>
              <a:ext uri="{FF2B5EF4-FFF2-40B4-BE49-F238E27FC236}">
                <a16:creationId xmlns:a16="http://schemas.microsoft.com/office/drawing/2014/main" id="{7DDBDB92-A20C-6EFE-8C29-3B60E91106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40"/>
          <a:stretch/>
        </p:blipFill>
        <p:spPr>
          <a:xfrm>
            <a:off x="609600" y="1398918"/>
            <a:ext cx="10972800" cy="4525963"/>
          </a:xfrm>
          <a:prstGeom prst="rect">
            <a:avLst/>
          </a:prstGeom>
          <a:noFill/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5187CF3-A72E-5FED-798E-0438AF9CE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hu-HU">
                <a:cs typeface="Calibri"/>
              </a:rPr>
              <a:t>Total </a:t>
            </a:r>
            <a:r>
              <a:rPr lang="hu-HU" err="1">
                <a:cs typeface="Calibri"/>
              </a:rPr>
              <a:t>hardness</a:t>
            </a:r>
          </a:p>
        </p:txBody>
      </p:sp>
    </p:spTree>
    <p:extLst>
      <p:ext uri="{BB962C8B-B14F-4D97-AF65-F5344CB8AC3E}">
        <p14:creationId xmlns:p14="http://schemas.microsoft.com/office/powerpoint/2010/main" val="666240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737F24-0FFF-F569-C68C-02889319C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hu-HU"/>
              <a:t>4. </a:t>
            </a:r>
            <a:r>
              <a:rPr lang="hu-HU" err="1"/>
              <a:t>Ammonium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BEFDE49-1089-E4BB-47F4-3208039F1F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/>
              <a:t>The ammonium content of water is:</a:t>
            </a:r>
            <a:r>
              <a:rPr lang="hu-HU" sz="3200"/>
              <a:t> </a:t>
            </a:r>
            <a:r>
              <a:rPr lang="hu-HU" sz="3200">
                <a:solidFill>
                  <a:srgbClr val="FF0000"/>
                </a:solidFill>
              </a:rPr>
              <a:t>0</a:t>
            </a:r>
            <a:r>
              <a:rPr lang="hu-HU" sz="3200"/>
              <a:t> mg/L NH</a:t>
            </a:r>
            <a:r>
              <a:rPr lang="hu-HU" sz="3200" baseline="-25000"/>
              <a:t>4</a:t>
            </a:r>
            <a:r>
              <a:rPr lang="hu-HU" sz="3200"/>
              <a:t> </a:t>
            </a:r>
            <a:r>
              <a:rPr lang="hu-HU" sz="3200" baseline="30000"/>
              <a:t>+</a:t>
            </a:r>
            <a:endParaRPr lang="hu-HU" sz="3200" baseline="30000">
              <a:cs typeface="Calibri"/>
            </a:endParaRPr>
          </a:p>
          <a:p>
            <a:pPr marL="0" indent="0">
              <a:buNone/>
            </a:pPr>
            <a:r>
              <a:rPr lang="hu-HU" sz="3200" err="1"/>
              <a:t>Pictures</a:t>
            </a:r>
            <a:r>
              <a:rPr lang="hu-HU" sz="3200"/>
              <a:t> of </a:t>
            </a:r>
            <a:r>
              <a:rPr lang="hu-HU" sz="3200" err="1"/>
              <a:t>the</a:t>
            </a:r>
            <a:r>
              <a:rPr lang="hu-HU" sz="3200"/>
              <a:t> </a:t>
            </a:r>
            <a:r>
              <a:rPr lang="hu-HU" sz="3200" err="1"/>
              <a:t>measurement</a:t>
            </a:r>
            <a:r>
              <a:rPr lang="hu-HU" sz="3200"/>
              <a:t>:</a:t>
            </a:r>
            <a:endParaRPr lang="hu-HU" sz="3200">
              <a:cs typeface="Calibri"/>
            </a:endParaRPr>
          </a:p>
        </p:txBody>
      </p:sp>
      <p:pic>
        <p:nvPicPr>
          <p:cNvPr id="4" name="Kép 4" descr="A képen szöveg, beltéri, csésze, asztal látható&#10;&#10;Automatikusan generált leírás">
            <a:extLst>
              <a:ext uri="{FF2B5EF4-FFF2-40B4-BE49-F238E27FC236}">
                <a16:creationId xmlns:a16="http://schemas.microsoft.com/office/drawing/2014/main" id="{0BAE68CC-1B23-9E23-AD9F-FDD07BC7C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0" y="2651602"/>
            <a:ext cx="5384800" cy="2423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612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3AF6D2-249C-DF34-9AAE-30053A66E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hu-HU"/>
              <a:t>5. </a:t>
            </a:r>
            <a:r>
              <a:rPr lang="hu-HU" err="1"/>
              <a:t>Nitrate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899531-51F1-3A51-F3E5-A30B10B3D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/>
              <a:t>The nitrate content of water is:</a:t>
            </a:r>
            <a:r>
              <a:rPr lang="hu-HU" sz="3200"/>
              <a:t> </a:t>
            </a:r>
            <a:r>
              <a:rPr lang="hu-HU" sz="3200">
                <a:solidFill>
                  <a:srgbClr val="FF0000"/>
                </a:solidFill>
              </a:rPr>
              <a:t>0</a:t>
            </a:r>
            <a:r>
              <a:rPr lang="en-US" sz="3200"/>
              <a:t> mg/L N0</a:t>
            </a:r>
            <a:r>
              <a:rPr lang="en-US" sz="3200" baseline="-25000"/>
              <a:t>3</a:t>
            </a:r>
            <a:r>
              <a:rPr lang="en-US" sz="3200" baseline="30000"/>
              <a:t>-</a:t>
            </a:r>
            <a:endParaRPr lang="hu-HU" sz="3200">
              <a:cs typeface="Calibri"/>
            </a:endParaRPr>
          </a:p>
          <a:p>
            <a:pPr marL="0" indent="0">
              <a:buNone/>
            </a:pPr>
            <a:r>
              <a:rPr lang="hu-HU" sz="3200" err="1"/>
              <a:t>Pictures</a:t>
            </a:r>
            <a:r>
              <a:rPr lang="hu-HU" sz="3200"/>
              <a:t> of </a:t>
            </a:r>
            <a:r>
              <a:rPr lang="hu-HU" sz="3200" err="1"/>
              <a:t>the</a:t>
            </a:r>
            <a:r>
              <a:rPr lang="hu-HU" sz="3200"/>
              <a:t> </a:t>
            </a:r>
            <a:r>
              <a:rPr lang="hu-HU" sz="3200" err="1"/>
              <a:t>measurement</a:t>
            </a:r>
            <a:r>
              <a:rPr lang="hu-HU" sz="3200"/>
              <a:t>:</a:t>
            </a:r>
            <a:endParaRPr lang="hu-HU" sz="3200">
              <a:cs typeface="Calibri"/>
            </a:endParaRPr>
          </a:p>
          <a:p>
            <a:pPr marL="0" indent="0">
              <a:buNone/>
            </a:pPr>
            <a:endParaRPr lang="hu-HU" sz="3200">
              <a:cs typeface="Calibri"/>
            </a:endParaRPr>
          </a:p>
        </p:txBody>
      </p:sp>
      <p:pic>
        <p:nvPicPr>
          <p:cNvPr id="4" name="Kép 4" descr="A képen szöveg, csésze, beltéri látható&#10;&#10;Automatikusan generált leírás">
            <a:extLst>
              <a:ext uri="{FF2B5EF4-FFF2-40B4-BE49-F238E27FC236}">
                <a16:creationId xmlns:a16="http://schemas.microsoft.com/office/drawing/2014/main" id="{4CD2D3F8-9E61-EE21-7F50-502F0F08A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0" y="2651602"/>
            <a:ext cx="5384800" cy="2423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1888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3308B0-FE3C-5E8C-6F93-92ABA4F9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hu-HU"/>
              <a:t>6. </a:t>
            </a:r>
            <a:r>
              <a:rPr lang="hu-HU" err="1"/>
              <a:t>Nitrite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2C929C-EC13-198F-33C6-C5DB0F6CDA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/>
              <a:t>The nitrite content of water is:</a:t>
            </a:r>
            <a:r>
              <a:rPr lang="hu-HU" sz="3200"/>
              <a:t> </a:t>
            </a:r>
            <a:r>
              <a:rPr lang="hu-HU" sz="3200">
                <a:solidFill>
                  <a:srgbClr val="FF0000"/>
                </a:solidFill>
              </a:rPr>
              <a:t>0</a:t>
            </a:r>
            <a:r>
              <a:rPr lang="hu-HU" sz="3200"/>
              <a:t> mg/L NO</a:t>
            </a:r>
            <a:r>
              <a:rPr lang="hu-HU" sz="3200" baseline="-25000"/>
              <a:t>2</a:t>
            </a:r>
            <a:r>
              <a:rPr lang="hu-HU" sz="3200" baseline="30000"/>
              <a:t>-</a:t>
            </a:r>
            <a:endParaRPr lang="hu-HU" sz="3200">
              <a:cs typeface="Calibri"/>
            </a:endParaRPr>
          </a:p>
          <a:p>
            <a:pPr marL="0" indent="0">
              <a:buNone/>
            </a:pPr>
            <a:r>
              <a:rPr lang="hu-HU" sz="3200" err="1"/>
              <a:t>Pictures</a:t>
            </a:r>
            <a:r>
              <a:rPr lang="hu-HU" sz="3200"/>
              <a:t> of </a:t>
            </a:r>
            <a:r>
              <a:rPr lang="hu-HU" sz="3200" err="1"/>
              <a:t>the</a:t>
            </a:r>
            <a:r>
              <a:rPr lang="hu-HU" sz="3200"/>
              <a:t> </a:t>
            </a:r>
            <a:r>
              <a:rPr lang="hu-HU" sz="3200" err="1"/>
              <a:t>measurement</a:t>
            </a:r>
            <a:r>
              <a:rPr lang="hu-HU" sz="3200"/>
              <a:t>:</a:t>
            </a:r>
            <a:endParaRPr lang="hu-HU" sz="3200">
              <a:cs typeface="Calibri"/>
            </a:endParaRPr>
          </a:p>
          <a:p>
            <a:pPr marL="0" indent="0">
              <a:buNone/>
            </a:pPr>
            <a:endParaRPr lang="hu-HU" sz="3200">
              <a:cs typeface="Calibri"/>
            </a:endParaRPr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69543B22-81D8-7848-CC4F-56E90E9AB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26" r="7889" b="17526"/>
          <a:stretch/>
        </p:blipFill>
        <p:spPr>
          <a:xfrm>
            <a:off x="6240733" y="2162773"/>
            <a:ext cx="5166638" cy="28531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03911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64E484-6A0A-8544-14C6-203E9DAEA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hu-HU"/>
              <a:t>7. </a:t>
            </a:r>
            <a:r>
              <a:rPr lang="hu-HU" err="1"/>
              <a:t>Phosphate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EB0B357-FDC0-2A37-4E44-190556B61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/>
              <a:t>The </a:t>
            </a:r>
            <a:r>
              <a:rPr lang="hu-HU" sz="3200" err="1"/>
              <a:t>phospate</a:t>
            </a:r>
            <a:r>
              <a:rPr lang="en-US" sz="3200"/>
              <a:t> content of water is:</a:t>
            </a:r>
            <a:r>
              <a:rPr lang="hu-HU" sz="3200"/>
              <a:t> </a:t>
            </a:r>
            <a:r>
              <a:rPr lang="hu-HU" sz="3200">
                <a:solidFill>
                  <a:srgbClr val="FF0000"/>
                </a:solidFill>
              </a:rPr>
              <a:t>0</a:t>
            </a:r>
            <a:r>
              <a:rPr lang="hu-HU" sz="3200"/>
              <a:t> mg/L PO</a:t>
            </a:r>
            <a:r>
              <a:rPr lang="hu-HU" sz="3200" baseline="-25000"/>
              <a:t>4</a:t>
            </a:r>
            <a:r>
              <a:rPr lang="hu-HU" sz="3200" baseline="30000"/>
              <a:t>3-</a:t>
            </a:r>
            <a:endParaRPr lang="hu-HU" sz="3200">
              <a:cs typeface="Calibri"/>
            </a:endParaRPr>
          </a:p>
          <a:p>
            <a:pPr marL="0" indent="0">
              <a:buNone/>
            </a:pPr>
            <a:r>
              <a:rPr lang="hu-HU" sz="3200" err="1"/>
              <a:t>Pictures</a:t>
            </a:r>
            <a:r>
              <a:rPr lang="hu-HU" sz="3200"/>
              <a:t> of </a:t>
            </a:r>
            <a:r>
              <a:rPr lang="hu-HU" sz="3200" err="1"/>
              <a:t>the</a:t>
            </a:r>
            <a:r>
              <a:rPr lang="hu-HU" sz="3200"/>
              <a:t> </a:t>
            </a:r>
            <a:r>
              <a:rPr lang="hu-HU" sz="3200" err="1"/>
              <a:t>measurement</a:t>
            </a:r>
            <a:r>
              <a:rPr lang="hu-HU" sz="3200"/>
              <a:t>:</a:t>
            </a:r>
            <a:endParaRPr lang="hu-HU" sz="3200">
              <a:cs typeface="Calibri"/>
            </a:endParaRPr>
          </a:p>
          <a:p>
            <a:pPr marL="0" indent="0">
              <a:buNone/>
            </a:pPr>
            <a:endParaRPr lang="hu-HU" sz="3200">
              <a:cs typeface="Calibri"/>
            </a:endParaRPr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22D68B4F-51C3-B247-3DCB-E5AC19E30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468" y="2407187"/>
            <a:ext cx="5586083" cy="2509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7912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>
            <a:extLst>
              <a:ext uri="{FF2B5EF4-FFF2-40B4-BE49-F238E27FC236}">
                <a16:creationId xmlns:a16="http://schemas.microsoft.com/office/drawing/2014/main" id="{69E9ED5A-999C-CB04-6D43-EE51BB372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3676075"/>
            <a:ext cx="10363200" cy="2092902"/>
          </a:xfrm>
        </p:spPr>
        <p:txBody>
          <a:bodyPr/>
          <a:lstStyle/>
          <a:p>
            <a:br>
              <a:rPr lang="en-US">
                <a:ea typeface="+mj-lt"/>
                <a:cs typeface="+mj-lt"/>
              </a:rPr>
            </a:br>
            <a:r>
              <a:rPr lang="hu-HU" err="1">
                <a:ea typeface="+mj-lt"/>
                <a:cs typeface="+mj-lt"/>
              </a:rPr>
              <a:t>River</a:t>
            </a:r>
            <a:r>
              <a:rPr lang="hu-HU">
                <a:ea typeface="+mj-lt"/>
                <a:cs typeface="+mj-lt"/>
              </a:rPr>
              <a:t> </a:t>
            </a:r>
            <a:r>
              <a:rPr lang="hu-HU" err="1">
                <a:ea typeface="+mj-lt"/>
                <a:cs typeface="+mj-lt"/>
              </a:rPr>
              <a:t>Danube</a:t>
            </a:r>
            <a:br>
              <a:rPr lang="hu-HU">
                <a:ea typeface="+mj-lt"/>
                <a:cs typeface="+mj-lt"/>
              </a:rPr>
            </a:br>
            <a:r>
              <a:rPr lang="hu-HU">
                <a:ea typeface="+mj-lt"/>
                <a:cs typeface="+mj-lt"/>
              </a:rPr>
              <a:t>(Budapest)</a:t>
            </a:r>
            <a:endParaRPr lang="hu-HU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CA87BC61-AA76-6383-A880-639B0A707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2025961"/>
            <a:ext cx="10363200" cy="1660009"/>
          </a:xfrm>
        </p:spPr>
        <p:txBody>
          <a:bodyPr>
            <a:normAutofit/>
          </a:bodyPr>
          <a:lstStyle/>
          <a:p>
            <a:r>
              <a:rPr lang="hu-HU" sz="4000">
                <a:ea typeface="+mn-lt"/>
                <a:cs typeface="+mn-lt"/>
              </a:rPr>
              <a:t>28/09/2022</a:t>
            </a:r>
            <a:endParaRPr lang="hu-HU"/>
          </a:p>
          <a:p>
            <a:r>
              <a:rPr lang="hu-HU" sz="4000" err="1"/>
              <a:t>Sampling</a:t>
            </a:r>
            <a:r>
              <a:rPr lang="hu-HU" sz="4000"/>
              <a:t> site 4.: </a:t>
            </a:r>
            <a:endParaRPr lang="hu-HU"/>
          </a:p>
        </p:txBody>
      </p:sp>
      <p:pic>
        <p:nvPicPr>
          <p:cNvPr id="3" name="Kép 2" descr="A képen szöveg, tároló, konzervdoboz látható&#10;&#10;Automatikusan generált leírás">
            <a:extLst>
              <a:ext uri="{FF2B5EF4-FFF2-40B4-BE49-F238E27FC236}">
                <a16:creationId xmlns:a16="http://schemas.microsoft.com/office/drawing/2014/main" id="{71ECA123-1060-985E-97EC-A0A5E2214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3050" y="2530475"/>
            <a:ext cx="4749799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53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 descr="A képen beltéri, fal, mennyezet, ablak látható&#10;&#10;Automatikusan generált leírás">
            <a:extLst>
              <a:ext uri="{FF2B5EF4-FFF2-40B4-BE49-F238E27FC236}">
                <a16:creationId xmlns:a16="http://schemas.microsoft.com/office/drawing/2014/main" id="{22520C0C-7D28-AC63-0214-0651D1FE1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981" y="2222461"/>
            <a:ext cx="5980972" cy="4475832"/>
          </a:xfrm>
          <a:prstGeom prst="rect">
            <a:avLst/>
          </a:prstGeom>
        </p:spPr>
      </p:pic>
      <p:pic>
        <p:nvPicPr>
          <p:cNvPr id="3" name="Kép 3" descr="A képen beltéri, fal, mennyezet, munka látható&#10;&#10;Automatikusan generált leírás">
            <a:extLst>
              <a:ext uri="{FF2B5EF4-FFF2-40B4-BE49-F238E27FC236}">
                <a16:creationId xmlns:a16="http://schemas.microsoft.com/office/drawing/2014/main" id="{2BC1AB17-49FD-F0C8-9093-AF66CF2A8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53" y="203947"/>
            <a:ext cx="6082552" cy="45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83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15197F-6797-DCCE-88BC-2DEC99E53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err="1"/>
              <a:t>Team’s</a:t>
            </a:r>
            <a:r>
              <a:rPr lang="hu-HU"/>
              <a:t> </a:t>
            </a:r>
            <a:r>
              <a:rPr lang="hu-HU" err="1"/>
              <a:t>name</a:t>
            </a:r>
            <a:r>
              <a:rPr lang="hu-HU"/>
              <a:t>: 4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05A83A-7F79-0F30-CF14-6D9E51DE0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 err="1"/>
              <a:t>Names</a:t>
            </a:r>
            <a:r>
              <a:rPr lang="hu-HU"/>
              <a:t> of </a:t>
            </a:r>
            <a:r>
              <a:rPr lang="hu-HU" err="1"/>
              <a:t>students</a:t>
            </a:r>
            <a:r>
              <a:rPr lang="hu-HU"/>
              <a:t>: Nina, Kobe, </a:t>
            </a:r>
            <a:r>
              <a:rPr lang="hu-HU" err="1"/>
              <a:t>Nico</a:t>
            </a:r>
            <a:r>
              <a:rPr lang="hu-HU"/>
              <a:t>, Tamás</a:t>
            </a:r>
          </a:p>
          <a:p>
            <a:endParaRPr lang="hu-HU"/>
          </a:p>
        </p:txBody>
      </p:sp>
      <p:pic>
        <p:nvPicPr>
          <p:cNvPr id="6" name="Kép 6" descr="A képen szöveg, személy, beltéri, ablak látható&#10;&#10;Automatikusan generált leírás">
            <a:extLst>
              <a:ext uri="{FF2B5EF4-FFF2-40B4-BE49-F238E27FC236}">
                <a16:creationId xmlns:a16="http://schemas.microsoft.com/office/drawing/2014/main" id="{4DCE453A-D0FA-7C6F-31FE-552FB5710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16" y="2558451"/>
            <a:ext cx="4698520" cy="352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521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4AF019-0715-CCBB-68F8-3259FF1A0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pPr algn="l"/>
            <a:r>
              <a:rPr lang="en-US"/>
              <a:t>Pictures of the sampling location</a:t>
            </a:r>
            <a:endParaRPr lang="hu-HU"/>
          </a:p>
        </p:txBody>
      </p:sp>
      <p:pic>
        <p:nvPicPr>
          <p:cNvPr id="3" name="Kép 3" descr="A képen víz, égbolt, kültéri, csónak látható&#10;&#10;Automatikusan generált leírás">
            <a:extLst>
              <a:ext uri="{FF2B5EF4-FFF2-40B4-BE49-F238E27FC236}">
                <a16:creationId xmlns:a16="http://schemas.microsoft.com/office/drawing/2014/main" id="{E68A0DD5-8838-8B98-B366-47CBFC50C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207"/>
          <a:stretch/>
        </p:blipFill>
        <p:spPr>
          <a:xfrm>
            <a:off x="609600" y="1600201"/>
            <a:ext cx="109728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93056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57967E-772C-0C13-A530-601F658D0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713483"/>
            <a:ext cx="10363200" cy="1470025"/>
          </a:xfrm>
        </p:spPr>
        <p:txBody>
          <a:bodyPr anchor="ctr">
            <a:normAutofit/>
          </a:bodyPr>
          <a:lstStyle/>
          <a:p>
            <a:r>
              <a:rPr lang="en-US"/>
              <a:t>Measurement result of the water sample</a:t>
            </a:r>
            <a:endParaRPr lang="hu-HU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8A31827-7BBA-42C3-3E3A-F5F1A1E0A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037936"/>
            <a:ext cx="8534400" cy="1752600"/>
          </a:xfrm>
        </p:spPr>
        <p:txBody>
          <a:bodyPr>
            <a:normAutofit/>
          </a:bodyPr>
          <a:lstStyle/>
          <a:p>
            <a:r>
              <a:rPr lang="hu-HU"/>
              <a:t>The </a:t>
            </a:r>
            <a:r>
              <a:rPr lang="hu-HU" err="1"/>
              <a:t>water</a:t>
            </a:r>
            <a:r>
              <a:rPr lang="hu-HU"/>
              <a:t> is </a:t>
            </a:r>
            <a:r>
              <a:rPr lang="hu-HU" err="1"/>
              <a:t>between</a:t>
            </a:r>
            <a:r>
              <a:rPr lang="hu-HU"/>
              <a:t> </a:t>
            </a:r>
            <a:r>
              <a:rPr lang="hu-HU" err="1"/>
              <a:t>fairly</a:t>
            </a:r>
            <a:r>
              <a:rPr lang="hu-HU"/>
              <a:t> </a:t>
            </a:r>
            <a:r>
              <a:rPr lang="hu-HU" err="1"/>
              <a:t>hard</a:t>
            </a:r>
            <a:r>
              <a:rPr lang="hu-HU"/>
              <a:t> </a:t>
            </a:r>
            <a:r>
              <a:rPr lang="hu-HU" err="1"/>
              <a:t>anf</a:t>
            </a:r>
            <a:r>
              <a:rPr lang="hu-HU"/>
              <a:t> </a:t>
            </a:r>
            <a:r>
              <a:rPr lang="hu-HU" err="1"/>
              <a:t>medium</a:t>
            </a:r>
            <a:r>
              <a:rPr lang="hu-HU"/>
              <a:t> </a:t>
            </a:r>
            <a:r>
              <a:rPr lang="hu-HU" err="1"/>
              <a:t>hard</a:t>
            </a:r>
            <a:r>
              <a:rPr lang="hu-HU"/>
              <a:t>, </a:t>
            </a:r>
            <a:r>
              <a:rPr lang="hu-HU" err="1"/>
              <a:t>it</a:t>
            </a:r>
            <a:r>
              <a:rPr lang="hu-HU"/>
              <a:t> has </a:t>
            </a:r>
            <a:r>
              <a:rPr lang="hu-HU" err="1"/>
              <a:t>close</a:t>
            </a:r>
            <a:r>
              <a:rPr lang="hu-HU"/>
              <a:t> </a:t>
            </a:r>
            <a:r>
              <a:rPr lang="hu-HU" err="1"/>
              <a:t>to</a:t>
            </a:r>
            <a:r>
              <a:rPr lang="hu-HU"/>
              <a:t> </a:t>
            </a:r>
            <a:r>
              <a:rPr lang="hu-HU" err="1"/>
              <a:t>zero</a:t>
            </a:r>
            <a:r>
              <a:rPr lang="hu-HU"/>
              <a:t> </a:t>
            </a:r>
            <a:r>
              <a:rPr lang="hu-HU" err="1"/>
              <a:t>ammonium</a:t>
            </a:r>
            <a:r>
              <a:rPr lang="hu-HU"/>
              <a:t> in </a:t>
            </a:r>
            <a:r>
              <a:rPr lang="hu-HU" err="1"/>
              <a:t>it</a:t>
            </a:r>
            <a:r>
              <a:rPr lang="hu-HU"/>
              <a:t>, and </a:t>
            </a:r>
            <a:r>
              <a:rPr lang="hu-HU" err="1"/>
              <a:t>it</a:t>
            </a:r>
            <a:r>
              <a:rPr lang="hu-HU"/>
              <a:t> has 5mg/L N0</a:t>
            </a:r>
            <a:r>
              <a:rPr lang="hu-HU" baseline="-25000"/>
              <a:t>3</a:t>
            </a:r>
            <a:r>
              <a:rPr lang="hu-HU"/>
              <a:t>-.</a:t>
            </a:r>
          </a:p>
        </p:txBody>
      </p:sp>
    </p:spTree>
    <p:extLst>
      <p:ext uri="{BB962C8B-B14F-4D97-AF65-F5344CB8AC3E}">
        <p14:creationId xmlns:p14="http://schemas.microsoft.com/office/powerpoint/2010/main" val="867303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BC4BF3-6527-F0F7-2F55-236F0B48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/>
              <a:t>1. </a:t>
            </a:r>
            <a:r>
              <a:rPr lang="hu-HU" err="1"/>
              <a:t>Water</a:t>
            </a:r>
            <a:r>
              <a:rPr lang="hu-HU"/>
              <a:t> </a:t>
            </a:r>
            <a:r>
              <a:rPr lang="hu-HU" err="1"/>
              <a:t>temperature</a:t>
            </a:r>
            <a:r>
              <a:rPr lang="hu-HU"/>
              <a:t> </a:t>
            </a:r>
            <a:r>
              <a:rPr lang="hu-HU" err="1"/>
              <a:t>measurement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261040B-33D0-37DC-D67B-928DBD127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 sz="320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/>
              </a:rPr>
              <a:t>(</a:t>
            </a:r>
            <a:r>
              <a:rPr lang="hu-HU" sz="3200" err="1">
                <a:ea typeface="+mn-lt"/>
                <a:cs typeface="+mn-lt"/>
              </a:rPr>
              <a:t>at</a:t>
            </a:r>
            <a:r>
              <a:rPr lang="hu-HU" sz="3200">
                <a:ea typeface="+mn-lt"/>
                <a:cs typeface="+mn-lt"/>
              </a:rPr>
              <a:t> </a:t>
            </a:r>
            <a:r>
              <a:rPr lang="hu-HU" sz="3200" err="1">
                <a:ea typeface="+mn-lt"/>
                <a:cs typeface="+mn-lt"/>
              </a:rPr>
              <a:t>the</a:t>
            </a:r>
            <a:r>
              <a:rPr lang="hu-HU" sz="3200">
                <a:ea typeface="+mn-lt"/>
                <a:cs typeface="+mn-lt"/>
              </a:rPr>
              <a:t> </a:t>
            </a:r>
            <a:r>
              <a:rPr lang="hu-HU" sz="3200" err="1">
                <a:ea typeface="+mn-lt"/>
                <a:cs typeface="+mn-lt"/>
              </a:rPr>
              <a:t>time</a:t>
            </a:r>
            <a:r>
              <a:rPr lang="hu-HU" sz="3200">
                <a:ea typeface="+mn-lt"/>
                <a:cs typeface="+mn-lt"/>
              </a:rPr>
              <a:t> of </a:t>
            </a:r>
            <a:r>
              <a:rPr lang="hu-HU" sz="3200" err="1">
                <a:ea typeface="+mn-lt"/>
                <a:cs typeface="+mn-lt"/>
              </a:rPr>
              <a:t>sampling</a:t>
            </a:r>
            <a:r>
              <a:rPr lang="hu-HU" sz="3200">
                <a:ea typeface="+mn-lt"/>
                <a:cs typeface="+mn-lt"/>
              </a:rPr>
              <a:t>)</a:t>
            </a:r>
            <a:endParaRPr lang="hu-HU"/>
          </a:p>
          <a:p>
            <a:pPr marL="0" indent="0">
              <a:buNone/>
            </a:pPr>
            <a:r>
              <a:rPr lang="hu-HU" err="1"/>
              <a:t>Water</a:t>
            </a:r>
            <a:r>
              <a:rPr lang="hu-HU"/>
              <a:t> </a:t>
            </a:r>
            <a:r>
              <a:rPr lang="hu-HU" err="1"/>
              <a:t>temperature</a:t>
            </a:r>
            <a:r>
              <a:rPr lang="hu-HU"/>
              <a:t>: </a:t>
            </a:r>
            <a:r>
              <a:rPr lang="hu-HU" sz="8800">
                <a:solidFill>
                  <a:schemeClr val="tx2">
                    <a:lumMod val="60000"/>
                    <a:lumOff val="40000"/>
                  </a:schemeClr>
                </a:solidFill>
              </a:rPr>
              <a:t>       14°C</a:t>
            </a:r>
            <a:endParaRPr lang="hu-HU" sz="8800">
              <a:solidFill>
                <a:schemeClr val="tx2">
                  <a:lumMod val="60000"/>
                  <a:lumOff val="40000"/>
                </a:schemeClr>
              </a:solidFill>
              <a:cs typeface="Calibri"/>
            </a:endParaRPr>
          </a:p>
        </p:txBody>
      </p:sp>
      <p:pic>
        <p:nvPicPr>
          <p:cNvPr id="4" name="Kép 11" descr="A képen személy, kéz látható&#10;&#10;Automatikusan generált leírás">
            <a:extLst>
              <a:ext uri="{FF2B5EF4-FFF2-40B4-BE49-F238E27FC236}">
                <a16:creationId xmlns:a16="http://schemas.microsoft.com/office/drawing/2014/main" id="{D96688EF-F558-F6AF-BF33-D7D4E277F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027" y="2357439"/>
            <a:ext cx="2963466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539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E8E3B5-27B5-9E97-80B8-ACE6C71D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2. Measuring the pH value of water</a:t>
            </a:r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1F3F403-11F2-5D1E-0EC7-6A13C010A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 (A)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C6DD3DEA-AAAD-CB5E-637C-E5C562713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 (B)</a:t>
            </a:r>
          </a:p>
        </p:txBody>
      </p:sp>
      <p:pic>
        <p:nvPicPr>
          <p:cNvPr id="7" name="Kép 8">
            <a:extLst>
              <a:ext uri="{FF2B5EF4-FFF2-40B4-BE49-F238E27FC236}">
                <a16:creationId xmlns:a16="http://schemas.microsoft.com/office/drawing/2014/main" id="{A927E060-5A85-DACC-0581-BA9979E0623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 rot="5400000">
            <a:off x="6911975" y="2668786"/>
            <a:ext cx="3951288" cy="2963466"/>
          </a:xfrm>
        </p:spPr>
      </p:pic>
      <p:pic>
        <p:nvPicPr>
          <p:cNvPr id="3" name="Kép 5" descr="A képen szöveg látható&#10;&#10;Automatikusan generált leírás">
            <a:extLst>
              <a:ext uri="{FF2B5EF4-FFF2-40B4-BE49-F238E27FC236}">
                <a16:creationId xmlns:a16="http://schemas.microsoft.com/office/drawing/2014/main" id="{DF8E215C-13AA-1D82-8548-D38D12224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573728"/>
            <a:ext cx="4310071" cy="3232554"/>
          </a:xfrm>
          <a:prstGeom prst="rect">
            <a:avLst/>
          </a:prstGeom>
        </p:spPr>
      </p:pic>
      <p:sp>
        <p:nvSpPr>
          <p:cNvPr id="8" name="Tartalom helye 7">
            <a:extLst>
              <a:ext uri="{FF2B5EF4-FFF2-40B4-BE49-F238E27FC236}">
                <a16:creationId xmlns:a16="http://schemas.microsoft.com/office/drawing/2014/main" id="{CCA82C17-6480-0C6B-12C3-0B73164142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0905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0105DF-0667-3047-2831-1B220D0D6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hu-HU"/>
          </a:p>
        </p:txBody>
      </p:sp>
      <p:graphicFrame>
        <p:nvGraphicFramePr>
          <p:cNvPr id="6" name="Táblázat 6">
            <a:extLst>
              <a:ext uri="{FF2B5EF4-FFF2-40B4-BE49-F238E27FC236}">
                <a16:creationId xmlns:a16="http://schemas.microsoft.com/office/drawing/2014/main" id="{FE4B37B1-D392-D7E4-C99B-EEA8E10277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199"/>
          <a:ext cx="10972800" cy="2871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256579176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87644937"/>
                    </a:ext>
                  </a:extLst>
                </a:gridCol>
              </a:tblGrid>
              <a:tr h="1599863">
                <a:tc>
                  <a:txBody>
                    <a:bodyPr/>
                    <a:lstStyle/>
                    <a:p>
                      <a:pPr algn="ctr"/>
                      <a:endParaRPr lang="hu-HU"/>
                    </a:p>
                    <a:p>
                      <a:pPr algn="ctr"/>
                      <a:endParaRPr lang="hu-HU"/>
                    </a:p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A:</a:t>
                      </a:r>
                    </a:p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Measurement with pH test strips</a:t>
                      </a:r>
                    </a:p>
                    <a:p>
                      <a:pPr algn="ctr"/>
                      <a:endParaRPr lang="hu-HU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/>
                    </a:p>
                    <a:p>
                      <a:pPr algn="ctr"/>
                      <a:endParaRPr lang="hu-HU"/>
                    </a:p>
                    <a:p>
                      <a:pPr algn="ctr"/>
                      <a:r>
                        <a:rPr lang="hu-HU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B:</a:t>
                      </a:r>
                    </a:p>
                    <a:p>
                      <a:pPr algn="ctr"/>
                      <a:r>
                        <a:rPr lang="hu-HU" sz="2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Measurement</a:t>
                      </a:r>
                      <a:r>
                        <a:rPr lang="hu-HU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2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using</a:t>
                      </a:r>
                      <a:r>
                        <a:rPr lang="hu-HU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2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reagents</a:t>
                      </a:r>
                      <a:endParaRPr lang="hu-HU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709434"/>
                  </a:ext>
                </a:extLst>
              </a:tr>
              <a:tr h="1104083">
                <a:tc>
                  <a:txBody>
                    <a:bodyPr/>
                    <a:lstStyle/>
                    <a:p>
                      <a:pPr algn="ctr"/>
                      <a:r>
                        <a:rPr lang="hu-HU" sz="4000">
                          <a:solidFill>
                            <a:schemeClr val="tx1"/>
                          </a:solidFill>
                        </a:rPr>
                        <a:t>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/>
                        <a:t>7,5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870407"/>
                  </a:ext>
                </a:extLst>
              </a:tr>
            </a:tbl>
          </a:graphicData>
        </a:graphic>
      </p:graphicFrame>
      <p:sp>
        <p:nvSpPr>
          <p:cNvPr id="7" name="Szövegdoboz 6">
            <a:extLst>
              <a:ext uri="{FF2B5EF4-FFF2-40B4-BE49-F238E27FC236}">
                <a16:creationId xmlns:a16="http://schemas.microsoft.com/office/drawing/2014/main" id="{EAF3252F-B5E2-68D1-5672-361FDF4DF3D8}"/>
              </a:ext>
            </a:extLst>
          </p:cNvPr>
          <p:cNvSpPr txBox="1"/>
          <p:nvPr/>
        </p:nvSpPr>
        <p:spPr>
          <a:xfrm>
            <a:off x="609600" y="4950691"/>
            <a:ext cx="109728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Is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the</a:t>
            </a:r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water</a:t>
            </a:r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acidic</a:t>
            </a:r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,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alkaline</a:t>
            </a:r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or</a:t>
            </a:r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neutral</a:t>
            </a:r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? </a:t>
            </a:r>
            <a:r>
              <a:rPr lang="hu-HU" sz="3200" err="1">
                <a:solidFill>
                  <a:srgbClr val="FF0000"/>
                </a:solidFill>
                <a:latin typeface="Times New Roman"/>
                <a:ea typeface="Calibri" panose="020F0502020204030204" pitchFamily="34" charset="0"/>
                <a:cs typeface="Times New Roman"/>
              </a:rPr>
              <a:t>Alkaine</a:t>
            </a:r>
            <a:endParaRPr lang="hu-HU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3074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D88FA5-77CE-1BBE-179B-89C446772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3. Total </a:t>
            </a:r>
            <a:r>
              <a:rPr lang="hu-HU" err="1"/>
              <a:t>hardness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D73CC38-80DD-9CAB-19DB-D5C54AF1F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6048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/>
              <a:t>Total </a:t>
            </a:r>
            <a:r>
              <a:rPr lang="hu-HU" err="1"/>
              <a:t>water</a:t>
            </a:r>
            <a:r>
              <a:rPr lang="hu-HU"/>
              <a:t> </a:t>
            </a:r>
            <a:r>
              <a:rPr lang="hu-HU" err="1"/>
              <a:t>hardness</a:t>
            </a:r>
            <a:r>
              <a:rPr lang="hu-HU"/>
              <a:t>: </a:t>
            </a:r>
            <a:r>
              <a:rPr lang="hu-HU">
                <a:solidFill>
                  <a:srgbClr val="FF0000"/>
                </a:solidFill>
              </a:rPr>
              <a:t>14.3</a:t>
            </a:r>
            <a:r>
              <a:rPr lang="hu-HU"/>
              <a:t> °e </a:t>
            </a:r>
            <a:r>
              <a:rPr lang="hu-HU">
                <a:solidFill>
                  <a:srgbClr val="FF0000"/>
                </a:solidFill>
              </a:rPr>
              <a:t>195.8</a:t>
            </a:r>
            <a:r>
              <a:rPr lang="hu-HU"/>
              <a:t> mg/L CaC0</a:t>
            </a:r>
            <a:r>
              <a:rPr lang="hu-HU" baseline="-25000"/>
              <a:t>3</a:t>
            </a:r>
          </a:p>
          <a:p>
            <a:pPr marL="0" indent="0">
              <a:buNone/>
            </a:pPr>
            <a:r>
              <a:rPr lang="en-US" sz="2400"/>
              <a:t>Depending on the amount of calcium and magnesium salts, water is classified as hard or soft in different gradations:</a:t>
            </a:r>
          </a:p>
          <a:p>
            <a:pPr marL="0" indent="0">
              <a:buNone/>
            </a:pPr>
            <a:endParaRPr lang="hu-HU" baseline="-25000"/>
          </a:p>
        </p:txBody>
      </p:sp>
      <p:graphicFrame>
        <p:nvGraphicFramePr>
          <p:cNvPr id="5" name="Táblázat 5">
            <a:extLst>
              <a:ext uri="{FF2B5EF4-FFF2-40B4-BE49-F238E27FC236}">
                <a16:creationId xmlns:a16="http://schemas.microsoft.com/office/drawing/2014/main" id="{B9ADFB97-DFC7-937E-6141-C1C7F19D095E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3205018"/>
          <a:ext cx="8128000" cy="29186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98878167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907036321"/>
                    </a:ext>
                  </a:extLst>
                </a:gridCol>
              </a:tblGrid>
              <a:tr h="4864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Very soft: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444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0-308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1567857249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63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Soft: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762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5-8.8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1064781404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889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Medium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hard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10-13.8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2513724524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1206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Fairly hard: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+21.3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1747830368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1206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Hard: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444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22.5 - 37.5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3401998155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317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Very hard: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762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more </a:t>
                      </a: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37.5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4192892166"/>
                  </a:ext>
                </a:extLst>
              </a:tr>
            </a:tbl>
          </a:graphicData>
        </a:graphic>
      </p:graphicFrame>
      <p:pic>
        <p:nvPicPr>
          <p:cNvPr id="3073" name="Picture 8336">
            <a:extLst>
              <a:ext uri="{FF2B5EF4-FFF2-40B4-BE49-F238E27FC236}">
                <a16:creationId xmlns:a16="http://schemas.microsoft.com/office/drawing/2014/main" id="{15B68ADE-F686-4CBA-1010-D39A26B99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27325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2551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187CF3-A72E-5FED-798E-0438AF9CE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endParaRPr lang="hu-HU"/>
          </a:p>
        </p:txBody>
      </p:sp>
      <p:pic>
        <p:nvPicPr>
          <p:cNvPr id="4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7FE6D015-CF0F-97B2-C31A-45B18B250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098" y="2400300"/>
            <a:ext cx="2743200" cy="2057400"/>
          </a:xfrm>
          <a:prstGeom prst="rect">
            <a:avLst/>
          </a:prstGeom>
        </p:spPr>
      </p:pic>
      <p:pic>
        <p:nvPicPr>
          <p:cNvPr id="6" name="Kép 6" descr="A képen asztal, beltéri látható&#10;&#10;Automatikusan generált leírás">
            <a:extLst>
              <a:ext uri="{FF2B5EF4-FFF2-40B4-BE49-F238E27FC236}">
                <a16:creationId xmlns:a16="http://schemas.microsoft.com/office/drawing/2014/main" id="{BDF79D1C-0F3F-20D6-ADAC-E1263A355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702" y="2657850"/>
            <a:ext cx="2743200" cy="1542299"/>
          </a:xfrm>
          <a:prstGeom prst="rect">
            <a:avLst/>
          </a:prstGeom>
        </p:spPr>
      </p:pic>
      <p:pic>
        <p:nvPicPr>
          <p:cNvPr id="5" name="Kép 6">
            <a:extLst>
              <a:ext uri="{FF2B5EF4-FFF2-40B4-BE49-F238E27FC236}">
                <a16:creationId xmlns:a16="http://schemas.microsoft.com/office/drawing/2014/main" id="{4A57C9D8-23EB-AE96-CC9B-716E3BC24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267200" y="20574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60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737F24-0FFF-F569-C68C-02889319C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hu-HU"/>
              <a:t>4. </a:t>
            </a:r>
            <a:r>
              <a:rPr lang="hu-HU" err="1"/>
              <a:t>Ammonium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BEFDE49-1089-E4BB-47F4-3208039F1F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/>
              <a:t>The ammonium content of water is:</a:t>
            </a:r>
            <a:r>
              <a:rPr lang="hu-HU"/>
              <a:t> </a:t>
            </a:r>
            <a:r>
              <a:rPr lang="hu-HU">
                <a:solidFill>
                  <a:srgbClr val="FF0000"/>
                </a:solidFill>
              </a:rPr>
              <a:t>0</a:t>
            </a:r>
            <a:r>
              <a:rPr lang="hu-HU"/>
              <a:t> mg/L NH</a:t>
            </a:r>
            <a:r>
              <a:rPr lang="hu-HU" baseline="-25000"/>
              <a:t>4</a:t>
            </a:r>
            <a:r>
              <a:rPr lang="hu-HU"/>
              <a:t> </a:t>
            </a:r>
            <a:r>
              <a:rPr lang="hu-HU" baseline="30000"/>
              <a:t>+</a:t>
            </a:r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</p:txBody>
      </p:sp>
      <p:pic>
        <p:nvPicPr>
          <p:cNvPr id="4" name="Kép 4" descr="A képen személy, beltéri, computer, asztal látható&#10;&#10;Automatikusan generált leírás">
            <a:extLst>
              <a:ext uri="{FF2B5EF4-FFF2-40B4-BE49-F238E27FC236}">
                <a16:creationId xmlns:a16="http://schemas.microsoft.com/office/drawing/2014/main" id="{640CC830-851D-8497-E115-208DB51BE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6961"/>
          <a:stretch/>
        </p:blipFill>
        <p:spPr>
          <a:xfrm>
            <a:off x="6197600" y="1600201"/>
            <a:ext cx="53848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13357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3AF6D2-249C-DF34-9AAE-30053A66E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hu-HU"/>
              <a:t>5. </a:t>
            </a:r>
            <a:r>
              <a:rPr lang="hu-HU" err="1"/>
              <a:t>Nitrate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899531-51F1-3A51-F3E5-A30B10B3D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The nitrate content of water is</a:t>
            </a:r>
            <a:r>
              <a:rPr lang="hu-HU"/>
              <a:t> </a:t>
            </a:r>
            <a:br>
              <a:rPr lang="hu-HU"/>
            </a:br>
            <a:r>
              <a:rPr lang="en-US">
                <a:solidFill>
                  <a:srgbClr val="FF0000"/>
                </a:solidFill>
              </a:rPr>
              <a:t>5</a:t>
            </a:r>
            <a:r>
              <a:rPr lang="en-US"/>
              <a:t> mg/L N0</a:t>
            </a:r>
            <a:r>
              <a:rPr lang="en-US" baseline="-25000"/>
              <a:t>3</a:t>
            </a:r>
            <a:r>
              <a:rPr lang="en-US" baseline="30000"/>
              <a:t>-</a:t>
            </a:r>
            <a:endParaRPr lang="hu-HU"/>
          </a:p>
          <a:p>
            <a:pPr marL="0" indent="0">
              <a:buNone/>
            </a:pPr>
            <a:endParaRPr lang="hu-HU">
              <a:cs typeface="Calibri"/>
            </a:endParaRPr>
          </a:p>
        </p:txBody>
      </p:sp>
      <p:pic>
        <p:nvPicPr>
          <p:cNvPr id="5" name="Kép 5">
            <a:extLst>
              <a:ext uri="{FF2B5EF4-FFF2-40B4-BE49-F238E27FC236}">
                <a16:creationId xmlns:a16="http://schemas.microsoft.com/office/drawing/2014/main" id="{E2B9EA43-9DD3-4C72-FBA5-2319B24C8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0" y="2348707"/>
            <a:ext cx="5384800" cy="3028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82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>
            <a:extLst>
              <a:ext uri="{FF2B5EF4-FFF2-40B4-BE49-F238E27FC236}">
                <a16:creationId xmlns:a16="http://schemas.microsoft.com/office/drawing/2014/main" id="{69E9ED5A-999C-CB04-6D43-EE51BB372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3676075"/>
            <a:ext cx="10363200" cy="2092902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River Tisza</a:t>
            </a:r>
            <a:br>
              <a:rPr lang="en-US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</a:rPr>
              <a:t>between Szeged and  </a:t>
            </a:r>
            <a:r>
              <a:rPr lang="en-US" err="1">
                <a:ea typeface="+mj-lt"/>
                <a:cs typeface="+mj-lt"/>
              </a:rPr>
              <a:t>Újszeged</a:t>
            </a:r>
            <a:br>
              <a:rPr lang="hu-HU">
                <a:ea typeface="+mj-lt"/>
                <a:cs typeface="+mj-lt"/>
              </a:rPr>
            </a:br>
            <a:r>
              <a:rPr lang="hu-HU" sz="3200">
                <a:ea typeface="+mj-lt"/>
                <a:cs typeface="+mj-lt"/>
              </a:rPr>
              <a:t>(dragon </a:t>
            </a:r>
            <a:r>
              <a:rPr lang="hu-HU" sz="3200" err="1">
                <a:ea typeface="+mj-lt"/>
                <a:cs typeface="+mj-lt"/>
              </a:rPr>
              <a:t>boat</a:t>
            </a:r>
            <a:r>
              <a:rPr lang="hu-HU" sz="3200">
                <a:ea typeface="+mj-lt"/>
                <a:cs typeface="+mj-lt"/>
              </a:rPr>
              <a:t>)</a:t>
            </a:r>
            <a:endParaRPr lang="hu-HU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CA87BC61-AA76-6383-A880-639B0A707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2194195"/>
            <a:ext cx="10363200" cy="1491775"/>
          </a:xfrm>
        </p:spPr>
        <p:txBody>
          <a:bodyPr>
            <a:normAutofit/>
          </a:bodyPr>
          <a:lstStyle/>
          <a:p>
            <a:r>
              <a:rPr lang="hu-HU" sz="4000">
                <a:ea typeface="+mn-lt"/>
                <a:cs typeface="+mn-lt"/>
              </a:rPr>
              <a:t>26/09/2022</a:t>
            </a:r>
            <a:endParaRPr lang="hu-HU"/>
          </a:p>
          <a:p>
            <a:r>
              <a:rPr lang="hu-HU" sz="4000" err="1"/>
              <a:t>Sampling</a:t>
            </a:r>
            <a:r>
              <a:rPr lang="hu-HU" sz="4000"/>
              <a:t> site 1.: </a:t>
            </a:r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A4DB2C9-2204-B19B-900C-D5046956F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7024" y="2620529"/>
            <a:ext cx="4634346" cy="34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593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3308B0-FE3C-5E8C-6F93-92ABA4F9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hu-HU"/>
              <a:t>6. </a:t>
            </a:r>
            <a:r>
              <a:rPr lang="hu-HU" err="1"/>
              <a:t>Nitrite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2C929C-EC13-198F-33C6-C5DB0F6CDA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The nitrite content of water is:</a:t>
            </a:r>
            <a:r>
              <a:rPr lang="hu-HU"/>
              <a:t> </a:t>
            </a:r>
            <a:r>
              <a:rPr lang="hu-HU">
                <a:solidFill>
                  <a:srgbClr val="FF0000"/>
                </a:solidFill>
              </a:rPr>
              <a:t>0,02</a:t>
            </a:r>
            <a:r>
              <a:rPr lang="hu-HU"/>
              <a:t> mg/L NO</a:t>
            </a:r>
            <a:r>
              <a:rPr lang="hu-HU" baseline="-25000"/>
              <a:t>2</a:t>
            </a:r>
            <a:r>
              <a:rPr lang="hu-HU" baseline="30000"/>
              <a:t>-</a:t>
            </a:r>
            <a:endParaRPr lang="hu-HU"/>
          </a:p>
          <a:p>
            <a:pPr marL="0" indent="0">
              <a:buNone/>
            </a:pPr>
            <a:r>
              <a:rPr lang="hu-HU" err="1"/>
              <a:t>Nitrite</a:t>
            </a:r>
            <a:r>
              <a:rPr lang="hu-HU"/>
              <a:t> is </a:t>
            </a:r>
            <a:r>
              <a:rPr lang="hu-HU" err="1"/>
              <a:t>bad</a:t>
            </a:r>
            <a:r>
              <a:rPr lang="hu-HU"/>
              <a:t> </a:t>
            </a:r>
            <a:r>
              <a:rPr lang="hu-HU" err="1"/>
              <a:t>but</a:t>
            </a:r>
            <a:r>
              <a:rPr lang="hu-HU"/>
              <a:t> </a:t>
            </a:r>
            <a:r>
              <a:rPr lang="hu-HU" err="1"/>
              <a:t>we</a:t>
            </a:r>
            <a:r>
              <a:rPr lang="hu-HU"/>
              <a:t> </a:t>
            </a:r>
            <a:r>
              <a:rPr lang="hu-HU" err="1"/>
              <a:t>have</a:t>
            </a:r>
            <a:r>
              <a:rPr lang="hu-HU"/>
              <a:t> a </a:t>
            </a:r>
            <a:r>
              <a:rPr lang="hu-HU" err="1"/>
              <a:t>very</a:t>
            </a:r>
            <a:r>
              <a:rPr lang="hu-HU"/>
              <a:t> </a:t>
            </a:r>
            <a:r>
              <a:rPr lang="hu-HU" err="1"/>
              <a:t>small</a:t>
            </a:r>
            <a:r>
              <a:rPr lang="hu-HU"/>
              <a:t> </a:t>
            </a:r>
            <a:r>
              <a:rPr lang="hu-HU" err="1"/>
              <a:t>amount</a:t>
            </a:r>
            <a:endParaRPr lang="hu-HU">
              <a:cs typeface="Calibri"/>
            </a:endParaRPr>
          </a:p>
          <a:p>
            <a:pPr marL="0" indent="0">
              <a:buNone/>
            </a:pPr>
            <a:r>
              <a:rPr lang="hu-HU">
                <a:cs typeface="Calibri"/>
              </a:rPr>
              <a:t>-&gt; </a:t>
            </a:r>
            <a:r>
              <a:rPr lang="hu-HU" err="1">
                <a:cs typeface="Calibri"/>
              </a:rPr>
              <a:t>it</a:t>
            </a:r>
            <a:r>
              <a:rPr lang="hu-HU">
                <a:cs typeface="Calibri"/>
              </a:rPr>
              <a:t> </a:t>
            </a:r>
            <a:r>
              <a:rPr lang="hu-HU" err="1">
                <a:cs typeface="Calibri"/>
              </a:rPr>
              <a:t>causes</a:t>
            </a:r>
            <a:r>
              <a:rPr lang="hu-HU">
                <a:cs typeface="Calibri"/>
              </a:rPr>
              <a:t> </a:t>
            </a:r>
            <a:r>
              <a:rPr lang="hu-HU" err="1">
                <a:cs typeface="Calibri"/>
              </a:rPr>
              <a:t>weakness</a:t>
            </a:r>
            <a:r>
              <a:rPr lang="hu-HU">
                <a:cs typeface="Calibri"/>
              </a:rPr>
              <a:t>, </a:t>
            </a:r>
            <a:r>
              <a:rPr lang="hu-HU" err="1">
                <a:cs typeface="Calibri"/>
              </a:rPr>
              <a:t>dizziness</a:t>
            </a:r>
            <a:r>
              <a:rPr lang="hu-HU">
                <a:cs typeface="Calibri"/>
              </a:rPr>
              <a:t> and </a:t>
            </a:r>
            <a:r>
              <a:rPr lang="hu-HU" err="1">
                <a:cs typeface="Calibri"/>
              </a:rPr>
              <a:t>fatigue</a:t>
            </a:r>
            <a:r>
              <a:rPr lang="hu-HU">
                <a:cs typeface="Calibri"/>
              </a:rPr>
              <a:t> (</a:t>
            </a:r>
            <a:r>
              <a:rPr lang="hu-HU" err="1">
                <a:cs typeface="Calibri"/>
              </a:rPr>
              <a:t>toxic</a:t>
            </a:r>
            <a:r>
              <a:rPr lang="hu-HU">
                <a:cs typeface="Calibri"/>
              </a:rPr>
              <a:t>)</a:t>
            </a:r>
            <a:endParaRPr lang="hu-HU"/>
          </a:p>
        </p:txBody>
      </p:sp>
      <p:pic>
        <p:nvPicPr>
          <p:cNvPr id="4" name="Kép 4" descr="A képen személy, ablak, beltéri látható&#10;&#10;Automatikusan generált leírás">
            <a:extLst>
              <a:ext uri="{FF2B5EF4-FFF2-40B4-BE49-F238E27FC236}">
                <a16:creationId xmlns:a16="http://schemas.microsoft.com/office/drawing/2014/main" id="{6CE9460F-B16C-D564-F5A1-767708632C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8" r="3" b="3"/>
          <a:stretch/>
        </p:blipFill>
        <p:spPr>
          <a:xfrm>
            <a:off x="6197600" y="1600201"/>
            <a:ext cx="53848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18780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64E484-6A0A-8544-14C6-203E9DAEA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7. </a:t>
            </a:r>
            <a:r>
              <a:rPr lang="hu-HU" err="1"/>
              <a:t>Phosphate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EB0B357-FDC0-2A37-4E44-190556B61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13831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The </a:t>
            </a:r>
            <a:r>
              <a:rPr lang="hu-HU" err="1"/>
              <a:t>phospate</a:t>
            </a:r>
            <a:r>
              <a:rPr lang="en-US"/>
              <a:t> content of water is:</a:t>
            </a:r>
            <a:r>
              <a:rPr lang="hu-HU"/>
              <a:t> </a:t>
            </a:r>
            <a:r>
              <a:rPr lang="hu-HU">
                <a:solidFill>
                  <a:srgbClr val="FF0000"/>
                </a:solidFill>
              </a:rPr>
              <a:t>0</a:t>
            </a:r>
            <a:r>
              <a:rPr lang="hu-HU"/>
              <a:t> mg/L PO</a:t>
            </a:r>
            <a:r>
              <a:rPr lang="hu-HU" baseline="-25000"/>
              <a:t>4</a:t>
            </a:r>
            <a:r>
              <a:rPr lang="hu-HU" baseline="30000"/>
              <a:t>3-</a:t>
            </a:r>
            <a:endParaRPr lang="hu-HU"/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  <a:p>
            <a:pPr marL="0" indent="0">
              <a:buNone/>
            </a:pPr>
            <a:endParaRPr lang="hu-HU"/>
          </a:p>
        </p:txBody>
      </p:sp>
      <p:pic>
        <p:nvPicPr>
          <p:cNvPr id="6" name="Kép 6" descr="A képen asztal, személy, beltéri látható&#10;&#10;Automatikusan generált leírás">
            <a:extLst>
              <a:ext uri="{FF2B5EF4-FFF2-40B4-BE49-F238E27FC236}">
                <a16:creationId xmlns:a16="http://schemas.microsoft.com/office/drawing/2014/main" id="{7444F0AC-93AD-B244-D6C4-81ED6AFC3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51917" y="3121325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956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>
            <a:extLst>
              <a:ext uri="{FF2B5EF4-FFF2-40B4-BE49-F238E27FC236}">
                <a16:creationId xmlns:a16="http://schemas.microsoft.com/office/drawing/2014/main" id="{69E9ED5A-999C-CB04-6D43-EE51BB372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3676075"/>
            <a:ext cx="10363200" cy="2092902"/>
          </a:xfrm>
        </p:spPr>
        <p:txBody>
          <a:bodyPr>
            <a:normAutofit fontScale="90000"/>
          </a:bodyPr>
          <a:lstStyle/>
          <a:p>
            <a:br>
              <a:rPr lang="en-US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</a:rPr>
              <a:t>The outflow water </a:t>
            </a:r>
            <a:br>
              <a:rPr lang="hu-HU">
                <a:ea typeface="+mj-lt"/>
                <a:cs typeface="+mj-lt"/>
              </a:rPr>
            </a:br>
            <a:r>
              <a:rPr lang="en-US">
                <a:ea typeface="+mj-lt"/>
                <a:cs typeface="+mj-lt"/>
              </a:rPr>
              <a:t>of the </a:t>
            </a:r>
            <a:r>
              <a:rPr lang="en-US" err="1">
                <a:ea typeface="+mj-lt"/>
                <a:cs typeface="+mj-lt"/>
              </a:rPr>
              <a:t>Gellért</a:t>
            </a:r>
            <a:r>
              <a:rPr lang="en-US">
                <a:ea typeface="+mj-lt"/>
                <a:cs typeface="+mj-lt"/>
              </a:rPr>
              <a:t> Baths</a:t>
            </a:r>
            <a:br>
              <a:rPr lang="hu-HU">
                <a:ea typeface="+mj-lt"/>
                <a:cs typeface="+mj-lt"/>
              </a:rPr>
            </a:br>
            <a:r>
              <a:rPr lang="hu-HU">
                <a:ea typeface="+mj-lt"/>
                <a:cs typeface="+mj-lt"/>
              </a:rPr>
              <a:t>(Budapest)</a:t>
            </a:r>
            <a:endParaRPr lang="hu-HU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CA87BC61-AA76-6383-A880-639B0A707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1590533"/>
            <a:ext cx="10363200" cy="2095437"/>
          </a:xfrm>
        </p:spPr>
        <p:txBody>
          <a:bodyPr>
            <a:normAutofit/>
          </a:bodyPr>
          <a:lstStyle/>
          <a:p>
            <a:r>
              <a:rPr lang="hu-HU" sz="4000">
                <a:ea typeface="+mn-lt"/>
                <a:cs typeface="+mn-lt"/>
              </a:rPr>
              <a:t>28/09/2022</a:t>
            </a:r>
            <a:endParaRPr lang="hu-HU"/>
          </a:p>
          <a:p>
            <a:r>
              <a:rPr lang="hu-HU" sz="4000" err="1"/>
              <a:t>Sampling</a:t>
            </a:r>
            <a:r>
              <a:rPr lang="hu-HU" sz="4000"/>
              <a:t> site 5.: </a:t>
            </a:r>
            <a:endParaRPr lang="hu-HU"/>
          </a:p>
        </p:txBody>
      </p:sp>
      <p:pic>
        <p:nvPicPr>
          <p:cNvPr id="3" name="Kép 2" descr="A képen műanyag, konzervdoboz látható&#10;&#10;Automatikusan generált leírás">
            <a:extLst>
              <a:ext uri="{FF2B5EF4-FFF2-40B4-BE49-F238E27FC236}">
                <a16:creationId xmlns:a16="http://schemas.microsoft.com/office/drawing/2014/main" id="{AFDD6823-9F80-178F-2232-D0849EB6C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8090" y="2243140"/>
            <a:ext cx="5067297" cy="380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682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15197F-6797-DCCE-88BC-2DEC99E53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err="1"/>
              <a:t>Team’s</a:t>
            </a:r>
            <a:r>
              <a:rPr lang="hu-HU"/>
              <a:t> </a:t>
            </a:r>
            <a:r>
              <a:rPr lang="hu-HU" err="1"/>
              <a:t>name</a:t>
            </a:r>
            <a:r>
              <a:rPr lang="hu-HU"/>
              <a:t>: 5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05A83A-7F79-0F30-CF14-6D9E51DE0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err="1"/>
              <a:t>Names</a:t>
            </a:r>
            <a:r>
              <a:rPr lang="hu-HU"/>
              <a:t> of </a:t>
            </a:r>
            <a:r>
              <a:rPr lang="hu-HU" err="1"/>
              <a:t>students</a:t>
            </a:r>
            <a:r>
              <a:rPr lang="hu-HU"/>
              <a:t>:</a:t>
            </a:r>
          </a:p>
          <a:p>
            <a:r>
              <a:rPr lang="hu-HU"/>
              <a:t>Anne-</a:t>
            </a:r>
            <a:r>
              <a:rPr lang="hu-HU" err="1"/>
              <a:t>Sophie</a:t>
            </a:r>
            <a:endParaRPr lang="hu-HU"/>
          </a:p>
          <a:p>
            <a:r>
              <a:rPr lang="hu-HU" err="1"/>
              <a:t>Hanne</a:t>
            </a:r>
            <a:endParaRPr lang="hu-HU"/>
          </a:p>
          <a:p>
            <a:r>
              <a:rPr lang="hu-HU"/>
              <a:t>Sara</a:t>
            </a:r>
          </a:p>
          <a:p>
            <a:r>
              <a:rPr lang="hu-HU"/>
              <a:t>Csenge</a:t>
            </a:r>
          </a:p>
        </p:txBody>
      </p:sp>
    </p:spTree>
    <p:extLst>
      <p:ext uri="{BB962C8B-B14F-4D97-AF65-F5344CB8AC3E}">
        <p14:creationId xmlns:p14="http://schemas.microsoft.com/office/powerpoint/2010/main" val="38725675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4AF019-0715-CCBB-68F8-3259FF1A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Pictures of the sampling location</a:t>
            </a:r>
            <a:endParaRPr lang="hu-HU"/>
          </a:p>
        </p:txBody>
      </p:sp>
      <p:pic>
        <p:nvPicPr>
          <p:cNvPr id="1026" name="Picture 2" descr="A Gellért Fürdő titokzatos alagútja - Spa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65" y="1647466"/>
            <a:ext cx="5584451" cy="380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7799293" y="1647466"/>
            <a:ext cx="321384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50"/>
              <a:t>https://www.google.com/url?sa=i&amp;url=https%3A%2F%2Fspabook.net%2Fblog%2Ffurdok%2Fgellert-furdo-alagut%2F&amp;psig=AOvVaw3-krgNyKIAlrkBvw56ZP_u&amp;ust=1664528287034000&amp;source=images&amp;cd=vfe&amp;ved=0CAwQjRxqFwoTCPiD6ZrRufoCFQAAAAAdAAAAABAN</a:t>
            </a:r>
          </a:p>
        </p:txBody>
      </p:sp>
    </p:spTree>
    <p:extLst>
      <p:ext uri="{BB962C8B-B14F-4D97-AF65-F5344CB8AC3E}">
        <p14:creationId xmlns:p14="http://schemas.microsoft.com/office/powerpoint/2010/main" val="30820744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BC4BF3-6527-F0F7-2F55-236F0B48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/>
              <a:t>1. </a:t>
            </a:r>
            <a:r>
              <a:rPr lang="hu-HU" err="1"/>
              <a:t>Water</a:t>
            </a:r>
            <a:r>
              <a:rPr lang="hu-HU"/>
              <a:t> </a:t>
            </a:r>
            <a:r>
              <a:rPr lang="hu-HU" err="1"/>
              <a:t>temperature</a:t>
            </a:r>
            <a:r>
              <a:rPr lang="hu-HU"/>
              <a:t> </a:t>
            </a:r>
            <a:r>
              <a:rPr lang="hu-HU" err="1"/>
              <a:t>measurement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261040B-33D0-37DC-D67B-928DBD127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320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/>
              </a:rPr>
              <a:t>(</a:t>
            </a:r>
            <a:r>
              <a:rPr lang="hu-HU" sz="3200" err="1">
                <a:ea typeface="+mn-lt"/>
                <a:cs typeface="+mn-lt"/>
              </a:rPr>
              <a:t>at</a:t>
            </a:r>
            <a:r>
              <a:rPr lang="hu-HU" sz="3200">
                <a:ea typeface="+mn-lt"/>
                <a:cs typeface="+mn-lt"/>
              </a:rPr>
              <a:t> </a:t>
            </a:r>
            <a:r>
              <a:rPr lang="hu-HU" sz="3200" err="1">
                <a:ea typeface="+mn-lt"/>
                <a:cs typeface="+mn-lt"/>
              </a:rPr>
              <a:t>the</a:t>
            </a:r>
            <a:r>
              <a:rPr lang="hu-HU" sz="3200">
                <a:ea typeface="+mn-lt"/>
                <a:cs typeface="+mn-lt"/>
              </a:rPr>
              <a:t> </a:t>
            </a:r>
            <a:r>
              <a:rPr lang="hu-HU" sz="3200" err="1">
                <a:ea typeface="+mn-lt"/>
                <a:cs typeface="+mn-lt"/>
              </a:rPr>
              <a:t>time</a:t>
            </a:r>
            <a:r>
              <a:rPr lang="hu-HU" sz="3200">
                <a:ea typeface="+mn-lt"/>
                <a:cs typeface="+mn-lt"/>
              </a:rPr>
              <a:t> of </a:t>
            </a:r>
            <a:r>
              <a:rPr lang="hu-HU" sz="3200" err="1">
                <a:ea typeface="+mn-lt"/>
                <a:cs typeface="+mn-lt"/>
              </a:rPr>
              <a:t>sampling</a:t>
            </a:r>
            <a:r>
              <a:rPr lang="hu-HU" sz="3200">
                <a:ea typeface="+mn-lt"/>
                <a:cs typeface="+mn-lt"/>
              </a:rPr>
              <a:t>)</a:t>
            </a:r>
          </a:p>
          <a:p>
            <a:pPr marL="0" indent="0">
              <a:buNone/>
            </a:pPr>
            <a:endParaRPr lang="hu-HU">
              <a:ea typeface="+mn-lt"/>
              <a:cs typeface="+mn-lt"/>
            </a:endParaRPr>
          </a:p>
          <a:p>
            <a:pPr marL="0" indent="0">
              <a:buNone/>
            </a:pPr>
            <a:r>
              <a:rPr lang="hu-HU" err="1"/>
              <a:t>Water</a:t>
            </a:r>
            <a:r>
              <a:rPr lang="hu-HU"/>
              <a:t> </a:t>
            </a:r>
            <a:r>
              <a:rPr lang="hu-HU" err="1"/>
              <a:t>temperature</a:t>
            </a:r>
            <a:r>
              <a:rPr lang="hu-HU"/>
              <a:t>: </a:t>
            </a:r>
            <a:r>
              <a:rPr lang="hu-HU" sz="8800">
                <a:solidFill>
                  <a:schemeClr val="tx2">
                    <a:lumMod val="60000"/>
                    <a:lumOff val="40000"/>
                  </a:schemeClr>
                </a:solidFill>
              </a:rPr>
              <a:t>      21   °C</a:t>
            </a:r>
          </a:p>
        </p:txBody>
      </p:sp>
    </p:spTree>
    <p:extLst>
      <p:ext uri="{BB962C8B-B14F-4D97-AF65-F5344CB8AC3E}">
        <p14:creationId xmlns:p14="http://schemas.microsoft.com/office/powerpoint/2010/main" val="15287854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E8E3B5-27B5-9E97-80B8-ACE6C71D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2. Measuring the pH value of water</a:t>
            </a:r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1F3F403-11F2-5D1E-0EC7-6A13C010A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 (A)</a:t>
            </a:r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0491" y="2996804"/>
            <a:ext cx="3576411" cy="2682308"/>
          </a:xfrm>
        </p:spPr>
      </p:pic>
      <p:sp>
        <p:nvSpPr>
          <p:cNvPr id="6" name="Szöveg helye 5">
            <a:extLst>
              <a:ext uri="{FF2B5EF4-FFF2-40B4-BE49-F238E27FC236}">
                <a16:creationId xmlns:a16="http://schemas.microsoft.com/office/drawing/2014/main" id="{C6DD3DEA-AAAD-CB5E-637C-E5C562713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 (B)</a:t>
            </a:r>
          </a:p>
        </p:txBody>
      </p:sp>
      <p:pic>
        <p:nvPicPr>
          <p:cNvPr id="3" name="Tartalom helye 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3258" y="3049614"/>
            <a:ext cx="3516056" cy="2637042"/>
          </a:xfrm>
        </p:spPr>
      </p:pic>
    </p:spTree>
    <p:extLst>
      <p:ext uri="{BB962C8B-B14F-4D97-AF65-F5344CB8AC3E}">
        <p14:creationId xmlns:p14="http://schemas.microsoft.com/office/powerpoint/2010/main" val="41975139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0105DF-0667-3047-2831-1B220D0D6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hu-HU"/>
          </a:p>
        </p:txBody>
      </p:sp>
      <p:graphicFrame>
        <p:nvGraphicFramePr>
          <p:cNvPr id="6" name="Táblázat 6">
            <a:extLst>
              <a:ext uri="{FF2B5EF4-FFF2-40B4-BE49-F238E27FC236}">
                <a16:creationId xmlns:a16="http://schemas.microsoft.com/office/drawing/2014/main" id="{FE4B37B1-D392-D7E4-C99B-EEA8E10277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199"/>
          <a:ext cx="10972800" cy="2871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256579176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87644937"/>
                    </a:ext>
                  </a:extLst>
                </a:gridCol>
              </a:tblGrid>
              <a:tr h="1599863">
                <a:tc>
                  <a:txBody>
                    <a:bodyPr/>
                    <a:lstStyle/>
                    <a:p>
                      <a:pPr algn="ctr"/>
                      <a:endParaRPr lang="hu-HU"/>
                    </a:p>
                    <a:p>
                      <a:pPr algn="ctr"/>
                      <a:endParaRPr lang="hu-HU"/>
                    </a:p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A:</a:t>
                      </a:r>
                    </a:p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Measurement with pH test strips</a:t>
                      </a:r>
                    </a:p>
                    <a:p>
                      <a:pPr algn="ctr"/>
                      <a:endParaRPr lang="hu-HU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/>
                    </a:p>
                    <a:p>
                      <a:pPr algn="ctr"/>
                      <a:endParaRPr lang="hu-HU"/>
                    </a:p>
                    <a:p>
                      <a:pPr algn="ctr"/>
                      <a:r>
                        <a:rPr lang="hu-HU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B:</a:t>
                      </a:r>
                    </a:p>
                    <a:p>
                      <a:pPr algn="ctr"/>
                      <a:r>
                        <a:rPr lang="hu-HU" sz="2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Measurement</a:t>
                      </a:r>
                      <a:r>
                        <a:rPr lang="hu-HU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2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using</a:t>
                      </a:r>
                      <a:r>
                        <a:rPr lang="hu-HU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2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reagents</a:t>
                      </a:r>
                      <a:endParaRPr lang="hu-HU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709434"/>
                  </a:ext>
                </a:extLst>
              </a:tr>
              <a:tr h="1104083">
                <a:tc>
                  <a:txBody>
                    <a:bodyPr/>
                    <a:lstStyle/>
                    <a:p>
                      <a:pPr algn="ctr"/>
                      <a:r>
                        <a:rPr lang="hu-HU" sz="4000">
                          <a:solidFill>
                            <a:schemeClr val="tx1"/>
                          </a:solidFill>
                        </a:rPr>
                        <a:t>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/>
                        <a:t>7,5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870407"/>
                  </a:ext>
                </a:extLst>
              </a:tr>
            </a:tbl>
          </a:graphicData>
        </a:graphic>
      </p:graphicFrame>
      <p:sp>
        <p:nvSpPr>
          <p:cNvPr id="7" name="Szövegdoboz 6">
            <a:extLst>
              <a:ext uri="{FF2B5EF4-FFF2-40B4-BE49-F238E27FC236}">
                <a16:creationId xmlns:a16="http://schemas.microsoft.com/office/drawing/2014/main" id="{EAF3252F-B5E2-68D1-5672-361FDF4DF3D8}"/>
              </a:ext>
            </a:extLst>
          </p:cNvPr>
          <p:cNvSpPr txBox="1"/>
          <p:nvPr/>
        </p:nvSpPr>
        <p:spPr>
          <a:xfrm>
            <a:off x="609600" y="4950691"/>
            <a:ext cx="1097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Is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water</a:t>
            </a:r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acidic</a:t>
            </a:r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alkaline</a:t>
            </a:r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</a:t>
            </a:r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neutral</a:t>
            </a:r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hu-HU" sz="320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alkaline</a:t>
            </a:r>
            <a:endParaRPr lang="hu-HU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7672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D88FA5-77CE-1BBE-179B-89C446772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3. Total </a:t>
            </a:r>
            <a:r>
              <a:rPr lang="hu-HU" err="1"/>
              <a:t>hardness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D73CC38-80DD-9CAB-19DB-D5C54AF1F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6048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/>
              <a:t>Total </a:t>
            </a:r>
            <a:r>
              <a:rPr lang="hu-HU" err="1"/>
              <a:t>water</a:t>
            </a:r>
            <a:r>
              <a:rPr lang="hu-HU"/>
              <a:t> </a:t>
            </a:r>
            <a:r>
              <a:rPr lang="hu-HU" err="1"/>
              <a:t>hardness</a:t>
            </a:r>
            <a:r>
              <a:rPr lang="hu-HU"/>
              <a:t>: </a:t>
            </a:r>
            <a:r>
              <a:rPr lang="hu-HU">
                <a:solidFill>
                  <a:srgbClr val="FF0000"/>
                </a:solidFill>
              </a:rPr>
              <a:t>33 </a:t>
            </a:r>
            <a:r>
              <a:rPr lang="hu-HU" err="1">
                <a:solidFill>
                  <a:srgbClr val="FF0000"/>
                </a:solidFill>
              </a:rPr>
              <a:t>drop</a:t>
            </a:r>
            <a:r>
              <a:rPr lang="hu-HU"/>
              <a:t>  </a:t>
            </a:r>
            <a:r>
              <a:rPr lang="hu-HU">
                <a:solidFill>
                  <a:srgbClr val="FF0000"/>
                </a:solidFill>
              </a:rPr>
              <a:t>42,9 </a:t>
            </a:r>
            <a:r>
              <a:rPr lang="hu-HU"/>
              <a:t>°e, 587,4 mg/L CaC0</a:t>
            </a:r>
            <a:r>
              <a:rPr lang="hu-HU" baseline="-25000"/>
              <a:t>3</a:t>
            </a:r>
          </a:p>
          <a:p>
            <a:pPr marL="0" indent="0">
              <a:buNone/>
            </a:pPr>
            <a:r>
              <a:rPr lang="en-US" sz="2400"/>
              <a:t>Depending on the amount of calcium and magnesium salts, water is classified as hard or soft in different gradations:</a:t>
            </a:r>
          </a:p>
          <a:p>
            <a:pPr marL="0" indent="0">
              <a:buNone/>
            </a:pPr>
            <a:endParaRPr lang="hu-HU" baseline="-25000"/>
          </a:p>
        </p:txBody>
      </p:sp>
      <p:graphicFrame>
        <p:nvGraphicFramePr>
          <p:cNvPr id="5" name="Táblázat 5">
            <a:extLst>
              <a:ext uri="{FF2B5EF4-FFF2-40B4-BE49-F238E27FC236}">
                <a16:creationId xmlns:a16="http://schemas.microsoft.com/office/drawing/2014/main" id="{B9ADFB97-DFC7-937E-6141-C1C7F19D095E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3205018"/>
          <a:ext cx="8128000" cy="29186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98878167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907036321"/>
                    </a:ext>
                  </a:extLst>
                </a:gridCol>
              </a:tblGrid>
              <a:tr h="4864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Very soft: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444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0-308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1567857249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63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Soft: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762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5-8.8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1064781404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889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Medium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hard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10-13.8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2513724524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1206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Fairly hard: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+21.3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1747830368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1206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Hard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444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22.5 - 37.5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3401998155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317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Very hard: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762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more </a:t>
                      </a: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37.5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4192892166"/>
                  </a:ext>
                </a:extLst>
              </a:tr>
            </a:tbl>
          </a:graphicData>
        </a:graphic>
      </p:graphicFrame>
      <p:pic>
        <p:nvPicPr>
          <p:cNvPr id="3073" name="Picture 8336">
            <a:extLst>
              <a:ext uri="{FF2B5EF4-FFF2-40B4-BE49-F238E27FC236}">
                <a16:creationId xmlns:a16="http://schemas.microsoft.com/office/drawing/2014/main" id="{5CF4416A-D3BE-C58A-86FE-FC26DB966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27325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Jobbra nyíl 3"/>
          <p:cNvSpPr/>
          <p:nvPr/>
        </p:nvSpPr>
        <p:spPr>
          <a:xfrm>
            <a:off x="609600" y="5172891"/>
            <a:ext cx="1371600" cy="391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98384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187CF3-A72E-5FED-798E-0438AF9CE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1331" y="2014923"/>
            <a:ext cx="4778281" cy="358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76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15197F-6797-DCCE-88BC-2DEC99E53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err="1"/>
              <a:t>Team’s</a:t>
            </a:r>
            <a:r>
              <a:rPr lang="hu-HU"/>
              <a:t> </a:t>
            </a:r>
            <a:r>
              <a:rPr lang="hu-HU" err="1"/>
              <a:t>name</a:t>
            </a:r>
            <a:r>
              <a:rPr lang="hu-HU"/>
              <a:t>: 1 Újszeged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05A83A-7F79-0F30-CF14-6D9E51DE0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 err="1"/>
              <a:t>Names</a:t>
            </a:r>
            <a:r>
              <a:rPr lang="hu-HU"/>
              <a:t> of </a:t>
            </a:r>
            <a:r>
              <a:rPr lang="hu-HU" err="1"/>
              <a:t>students</a:t>
            </a:r>
            <a:r>
              <a:rPr lang="hu-HU"/>
              <a:t>: </a:t>
            </a:r>
            <a:r>
              <a:rPr lang="hu-HU" err="1"/>
              <a:t>Jef</a:t>
            </a:r>
            <a:r>
              <a:rPr lang="hu-HU"/>
              <a:t> </a:t>
            </a:r>
            <a:r>
              <a:rPr lang="hu-HU" err="1"/>
              <a:t>Gijsels</a:t>
            </a:r>
            <a:endParaRPr lang="hu-HU">
              <a:cs typeface="Calibri"/>
            </a:endParaRPr>
          </a:p>
          <a:p>
            <a:pPr marL="0" indent="0">
              <a:buNone/>
            </a:pPr>
            <a:r>
              <a:rPr lang="hu-HU" err="1">
                <a:cs typeface="Calibri"/>
              </a:rPr>
              <a:t>Estela</a:t>
            </a:r>
            <a:r>
              <a:rPr lang="hu-HU">
                <a:cs typeface="Calibri"/>
              </a:rPr>
              <a:t> Santos</a:t>
            </a:r>
          </a:p>
          <a:p>
            <a:pPr marL="0" indent="0">
              <a:buNone/>
            </a:pPr>
            <a:r>
              <a:rPr lang="hu-HU" err="1">
                <a:cs typeface="Calibri"/>
              </a:rPr>
              <a:t>Naiara</a:t>
            </a:r>
            <a:r>
              <a:rPr lang="hu-HU">
                <a:cs typeface="Calibri"/>
              </a:rPr>
              <a:t> </a:t>
            </a:r>
            <a:r>
              <a:rPr lang="hu-HU" err="1">
                <a:cs typeface="Calibri"/>
              </a:rPr>
              <a:t>Espejo</a:t>
            </a:r>
          </a:p>
          <a:p>
            <a:pPr marL="0" indent="0">
              <a:buNone/>
            </a:pPr>
            <a:r>
              <a:rPr lang="hu-HU" err="1">
                <a:cs typeface="Calibri"/>
              </a:rPr>
              <a:t>Sabela</a:t>
            </a:r>
            <a:r>
              <a:rPr lang="hu-HU">
                <a:cs typeface="Calibri"/>
              </a:rPr>
              <a:t> </a:t>
            </a:r>
            <a:r>
              <a:rPr lang="hu-HU" err="1">
                <a:cs typeface="Calibri"/>
              </a:rPr>
              <a:t>Romero</a:t>
            </a:r>
          </a:p>
          <a:p>
            <a:pPr marL="0" indent="0">
              <a:buNone/>
            </a:pPr>
            <a:r>
              <a:rPr lang="hu-HU" err="1">
                <a:cs typeface="Calibri"/>
              </a:rPr>
              <a:t>Basilis</a:t>
            </a:r>
            <a:r>
              <a:rPr lang="hu-HU">
                <a:cs typeface="Calibri"/>
              </a:rPr>
              <a:t> </a:t>
            </a:r>
            <a:r>
              <a:rPr lang="hu-HU" err="1">
                <a:cs typeface="Calibri"/>
              </a:rPr>
              <a:t>Floudas</a:t>
            </a:r>
          </a:p>
          <a:p>
            <a:pPr marL="0" indent="0">
              <a:buNone/>
            </a:pPr>
            <a:endParaRPr lang="hu-HU">
              <a:cs typeface="Calibri"/>
            </a:endParaRPr>
          </a:p>
          <a:p>
            <a:endParaRPr lang="hu-HU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19068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737F24-0FFF-F569-C68C-02889319C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4. </a:t>
            </a:r>
            <a:r>
              <a:rPr lang="hu-HU" err="1"/>
              <a:t>Ammonium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BEFDE49-1089-E4BB-47F4-3208039F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33696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The ammonium content of water is:</a:t>
            </a:r>
            <a:r>
              <a:rPr lang="hu-HU"/>
              <a:t> </a:t>
            </a:r>
            <a:r>
              <a:rPr lang="hu-HU">
                <a:solidFill>
                  <a:srgbClr val="FF0000"/>
                </a:solidFill>
              </a:rPr>
              <a:t>0 </a:t>
            </a:r>
            <a:r>
              <a:rPr lang="hu-HU"/>
              <a:t>mg/L NH</a:t>
            </a:r>
            <a:r>
              <a:rPr lang="hu-HU" baseline="-25000"/>
              <a:t>4</a:t>
            </a:r>
            <a:r>
              <a:rPr lang="hu-HU"/>
              <a:t> </a:t>
            </a:r>
            <a:r>
              <a:rPr lang="hu-HU" baseline="30000"/>
              <a:t>+</a:t>
            </a:r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9636" y="2718888"/>
            <a:ext cx="4525555" cy="339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805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3AF6D2-249C-DF34-9AAE-30053A66E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5. </a:t>
            </a:r>
            <a:r>
              <a:rPr lang="hu-HU" err="1"/>
              <a:t>Nitrate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899531-51F1-3A51-F3E5-A30B10B3D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1336962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The nitrate content of water is</a:t>
            </a:r>
            <a:r>
              <a:rPr lang="hu-HU"/>
              <a:t> </a:t>
            </a:r>
            <a:r>
              <a:rPr lang="hu-HU">
                <a:solidFill>
                  <a:srgbClr val="FF0000"/>
                </a:solidFill>
              </a:rPr>
              <a:t>1</a:t>
            </a:r>
            <a:r>
              <a:rPr lang="en-US"/>
              <a:t> mg/L N0</a:t>
            </a:r>
            <a:r>
              <a:rPr lang="en-US" baseline="-25000"/>
              <a:t>3</a:t>
            </a:r>
            <a:r>
              <a:rPr lang="en-US" baseline="30000"/>
              <a:t>-</a:t>
            </a:r>
            <a:endParaRPr lang="hu-HU"/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  <a:p>
            <a:pPr marL="0" indent="0">
              <a:buNone/>
            </a:pPr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4624" y="2811246"/>
            <a:ext cx="4340498" cy="325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353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3308B0-FE3C-5E8C-6F93-92ABA4F9B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6. </a:t>
            </a:r>
            <a:r>
              <a:rPr lang="hu-HU" err="1"/>
              <a:t>Nitrite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2C929C-EC13-198F-33C6-C5DB0F6CD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383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The nitrite content of water is:</a:t>
            </a:r>
            <a:r>
              <a:rPr lang="hu-HU"/>
              <a:t> </a:t>
            </a:r>
            <a:r>
              <a:rPr lang="hu-HU">
                <a:solidFill>
                  <a:srgbClr val="FF0000"/>
                </a:solidFill>
              </a:rPr>
              <a:t>1</a:t>
            </a:r>
            <a:r>
              <a:rPr lang="hu-HU"/>
              <a:t> mg/L NO</a:t>
            </a:r>
            <a:r>
              <a:rPr lang="hu-HU" baseline="-25000"/>
              <a:t>2</a:t>
            </a:r>
            <a:r>
              <a:rPr lang="hu-HU" baseline="30000"/>
              <a:t>-</a:t>
            </a:r>
            <a:endParaRPr lang="hu-HU"/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  <a:p>
            <a:pPr marL="0" indent="0">
              <a:buNone/>
            </a:pPr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6317" y="2829163"/>
            <a:ext cx="4299131" cy="322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173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64E484-6A0A-8544-14C6-203E9DAEA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7. </a:t>
            </a:r>
            <a:r>
              <a:rPr lang="hu-HU" err="1"/>
              <a:t>Phosphate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EB0B357-FDC0-2A37-4E44-190556B61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1383144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The </a:t>
            </a:r>
            <a:r>
              <a:rPr lang="hu-HU" err="1"/>
              <a:t>phospate</a:t>
            </a:r>
            <a:r>
              <a:rPr lang="en-US"/>
              <a:t> content of water is:</a:t>
            </a:r>
            <a:r>
              <a:rPr lang="hu-HU"/>
              <a:t> </a:t>
            </a:r>
            <a:r>
              <a:rPr lang="hu-HU">
                <a:solidFill>
                  <a:srgbClr val="FF0000"/>
                </a:solidFill>
              </a:rPr>
              <a:t>0</a:t>
            </a:r>
            <a:r>
              <a:rPr lang="hu-HU"/>
              <a:t> mg/L PO</a:t>
            </a:r>
            <a:r>
              <a:rPr lang="hu-HU" baseline="-25000"/>
              <a:t>4</a:t>
            </a:r>
            <a:r>
              <a:rPr lang="hu-HU" baseline="30000"/>
              <a:t>3-</a:t>
            </a:r>
            <a:endParaRPr lang="hu-HU"/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  <a:p>
            <a:pPr marL="0" indent="0">
              <a:buNone/>
            </a:pPr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3613" y="2872195"/>
            <a:ext cx="3540034" cy="26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555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>
            <a:extLst>
              <a:ext uri="{FF2B5EF4-FFF2-40B4-BE49-F238E27FC236}">
                <a16:creationId xmlns:a16="http://schemas.microsoft.com/office/drawing/2014/main" id="{69E9ED5A-999C-CB04-6D43-EE51BB372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3676075"/>
            <a:ext cx="10363200" cy="2092902"/>
          </a:xfrm>
        </p:spPr>
        <p:txBody>
          <a:bodyPr/>
          <a:lstStyle/>
          <a:p>
            <a:br>
              <a:rPr lang="en-US">
                <a:ea typeface="+mj-lt"/>
                <a:cs typeface="+mj-lt"/>
              </a:rPr>
            </a:br>
            <a:r>
              <a:rPr lang="hu-HU">
                <a:ea typeface="+mj-lt"/>
                <a:cs typeface="+mj-lt"/>
              </a:rPr>
              <a:t>Cave</a:t>
            </a:r>
            <a:br>
              <a:rPr lang="hu-HU">
                <a:ea typeface="+mj-lt"/>
                <a:cs typeface="+mj-lt"/>
              </a:rPr>
            </a:br>
            <a:r>
              <a:rPr lang="hu-HU">
                <a:ea typeface="+mj-lt"/>
                <a:cs typeface="+mj-lt"/>
              </a:rPr>
              <a:t>(Budapest)</a:t>
            </a:r>
            <a:endParaRPr lang="hu-HU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CA87BC61-AA76-6383-A880-639B0A707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2154611"/>
            <a:ext cx="10363200" cy="1531359"/>
          </a:xfrm>
        </p:spPr>
        <p:txBody>
          <a:bodyPr>
            <a:normAutofit/>
          </a:bodyPr>
          <a:lstStyle/>
          <a:p>
            <a:r>
              <a:rPr lang="hu-HU" sz="4000">
                <a:ea typeface="+mn-lt"/>
                <a:cs typeface="+mn-lt"/>
              </a:rPr>
              <a:t>28/09/2022</a:t>
            </a:r>
            <a:endParaRPr lang="hu-HU"/>
          </a:p>
          <a:p>
            <a:r>
              <a:rPr lang="hu-HU" sz="4000" err="1"/>
              <a:t>Sampling</a:t>
            </a:r>
            <a:r>
              <a:rPr lang="hu-HU" sz="4000"/>
              <a:t> site 6.: </a:t>
            </a:r>
            <a:endParaRPr lang="hu-HU"/>
          </a:p>
        </p:txBody>
      </p:sp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089B7AD5-6219-33B4-7D80-E25571EA9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2700" y="2320924"/>
            <a:ext cx="5003798" cy="375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40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15197F-6797-DCCE-88BC-2DEC99E53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err="1"/>
              <a:t>Team’s</a:t>
            </a:r>
            <a:r>
              <a:rPr lang="hu-HU"/>
              <a:t> </a:t>
            </a:r>
            <a:r>
              <a:rPr lang="hu-HU" err="1"/>
              <a:t>name</a:t>
            </a:r>
            <a:r>
              <a:rPr lang="hu-HU"/>
              <a:t>: Mártély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05A83A-7F79-0F30-CF14-6D9E51DE0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err="1"/>
              <a:t>Names</a:t>
            </a:r>
            <a:r>
              <a:rPr lang="hu-HU"/>
              <a:t> of </a:t>
            </a:r>
            <a:r>
              <a:rPr lang="hu-HU" err="1"/>
              <a:t>students</a:t>
            </a:r>
            <a:r>
              <a:rPr lang="hu-HU"/>
              <a:t>:</a:t>
            </a:r>
          </a:p>
          <a:p>
            <a:r>
              <a:rPr lang="hu-HU" err="1"/>
              <a:t>Velkey</a:t>
            </a:r>
            <a:r>
              <a:rPr lang="hu-HU"/>
              <a:t> Zita</a:t>
            </a:r>
          </a:p>
          <a:p>
            <a:r>
              <a:rPr lang="hu-HU"/>
              <a:t>Zimmermann Zsolt</a:t>
            </a:r>
          </a:p>
          <a:p>
            <a:r>
              <a:rPr lang="hu-HU" err="1"/>
              <a:t>Sokratis</a:t>
            </a:r>
            <a:r>
              <a:rPr lang="hu-HU"/>
              <a:t> </a:t>
            </a:r>
            <a:r>
              <a:rPr lang="hu-HU" err="1"/>
              <a:t>Ntoulas</a:t>
            </a:r>
            <a:endParaRPr lang="hu-HU"/>
          </a:p>
          <a:p>
            <a:r>
              <a:rPr lang="hu-HU"/>
              <a:t>Juan </a:t>
            </a:r>
            <a:r>
              <a:rPr lang="hu-HU" err="1"/>
              <a:t>Correa</a:t>
            </a:r>
            <a:r>
              <a:rPr lang="hu-HU"/>
              <a:t> </a:t>
            </a:r>
            <a:r>
              <a:rPr lang="hu-HU" err="1"/>
              <a:t>López</a:t>
            </a:r>
            <a:endParaRPr lang="hu-HU"/>
          </a:p>
          <a:p>
            <a:r>
              <a:rPr lang="hu-HU" err="1"/>
              <a:t>Lena</a:t>
            </a:r>
            <a:r>
              <a:rPr lang="hu-HU"/>
              <a:t> </a:t>
            </a:r>
            <a:r>
              <a:rPr lang="hu-HU" err="1"/>
              <a:t>Steenmans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84316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4AF019-0715-CCBB-68F8-3259FF1A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Pictures of the sampling location</a:t>
            </a:r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457" y="1417638"/>
            <a:ext cx="5421085" cy="413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000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BC4BF3-6527-F0F7-2F55-236F0B48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/>
              <a:t>1. </a:t>
            </a:r>
            <a:r>
              <a:rPr lang="hu-HU" err="1"/>
              <a:t>Water</a:t>
            </a:r>
            <a:r>
              <a:rPr lang="hu-HU"/>
              <a:t> </a:t>
            </a:r>
            <a:r>
              <a:rPr lang="hu-HU" err="1"/>
              <a:t>temperature</a:t>
            </a:r>
            <a:r>
              <a:rPr lang="hu-HU"/>
              <a:t> </a:t>
            </a:r>
            <a:r>
              <a:rPr lang="hu-HU" err="1"/>
              <a:t>measurement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261040B-33D0-37DC-D67B-928DBD127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320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/>
              </a:rPr>
              <a:t>(</a:t>
            </a:r>
            <a:r>
              <a:rPr lang="hu-HU" sz="3200" err="1">
                <a:ea typeface="+mn-lt"/>
                <a:cs typeface="+mn-lt"/>
              </a:rPr>
              <a:t>at</a:t>
            </a:r>
            <a:r>
              <a:rPr lang="hu-HU" sz="3200">
                <a:ea typeface="+mn-lt"/>
                <a:cs typeface="+mn-lt"/>
              </a:rPr>
              <a:t> </a:t>
            </a:r>
            <a:r>
              <a:rPr lang="hu-HU" sz="3200" err="1">
                <a:ea typeface="+mn-lt"/>
                <a:cs typeface="+mn-lt"/>
              </a:rPr>
              <a:t>the</a:t>
            </a:r>
            <a:r>
              <a:rPr lang="hu-HU" sz="3200">
                <a:ea typeface="+mn-lt"/>
                <a:cs typeface="+mn-lt"/>
              </a:rPr>
              <a:t> </a:t>
            </a:r>
            <a:r>
              <a:rPr lang="hu-HU" sz="3200" err="1">
                <a:ea typeface="+mn-lt"/>
                <a:cs typeface="+mn-lt"/>
              </a:rPr>
              <a:t>time</a:t>
            </a:r>
            <a:r>
              <a:rPr lang="hu-HU" sz="3200">
                <a:ea typeface="+mn-lt"/>
                <a:cs typeface="+mn-lt"/>
              </a:rPr>
              <a:t> of </a:t>
            </a:r>
            <a:r>
              <a:rPr lang="hu-HU" sz="3200" err="1">
                <a:ea typeface="+mn-lt"/>
                <a:cs typeface="+mn-lt"/>
              </a:rPr>
              <a:t>sampling</a:t>
            </a:r>
            <a:r>
              <a:rPr lang="hu-HU" sz="3200">
                <a:ea typeface="+mn-lt"/>
                <a:cs typeface="+mn-lt"/>
              </a:rPr>
              <a:t>)</a:t>
            </a:r>
          </a:p>
          <a:p>
            <a:pPr marL="0" indent="0">
              <a:buNone/>
            </a:pPr>
            <a:endParaRPr lang="hu-HU">
              <a:ea typeface="+mn-lt"/>
              <a:cs typeface="+mn-lt"/>
            </a:endParaRPr>
          </a:p>
          <a:p>
            <a:pPr marL="0" indent="0">
              <a:buNone/>
            </a:pPr>
            <a:r>
              <a:rPr lang="hu-HU" err="1"/>
              <a:t>Water</a:t>
            </a:r>
            <a:r>
              <a:rPr lang="hu-HU"/>
              <a:t> </a:t>
            </a:r>
            <a:r>
              <a:rPr lang="hu-HU" err="1"/>
              <a:t>temperature</a:t>
            </a:r>
            <a:r>
              <a:rPr lang="hu-HU"/>
              <a:t>: </a:t>
            </a:r>
            <a:r>
              <a:rPr lang="hu-HU" sz="8800">
                <a:solidFill>
                  <a:schemeClr val="tx2">
                    <a:lumMod val="60000"/>
                    <a:lumOff val="40000"/>
                  </a:schemeClr>
                </a:solidFill>
              </a:rPr>
              <a:t> 12 °C</a:t>
            </a:r>
          </a:p>
        </p:txBody>
      </p:sp>
    </p:spTree>
    <p:extLst>
      <p:ext uri="{BB962C8B-B14F-4D97-AF65-F5344CB8AC3E}">
        <p14:creationId xmlns:p14="http://schemas.microsoft.com/office/powerpoint/2010/main" val="11476835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E8E3B5-27B5-9E97-80B8-ACE6C71D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2. Measuring the pH value of water</a:t>
            </a:r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1F3F403-11F2-5D1E-0EC7-6A13C010A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 (A)</a:t>
            </a:r>
          </a:p>
        </p:txBody>
      </p:sp>
      <p:pic>
        <p:nvPicPr>
          <p:cNvPr id="3" name="Tartalom helye 2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50" y="2174875"/>
            <a:ext cx="3951288" cy="3951288"/>
          </a:xfrm>
        </p:spPr>
      </p:pic>
      <p:sp>
        <p:nvSpPr>
          <p:cNvPr id="6" name="Szöveg helye 5">
            <a:extLst>
              <a:ext uri="{FF2B5EF4-FFF2-40B4-BE49-F238E27FC236}">
                <a16:creationId xmlns:a16="http://schemas.microsoft.com/office/drawing/2014/main" id="{C6DD3DEA-AAAD-CB5E-637C-E5C562713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 (B)</a:t>
            </a:r>
          </a:p>
        </p:txBody>
      </p:sp>
      <p:pic>
        <p:nvPicPr>
          <p:cNvPr id="12" name="Tartalom helye 11"/>
          <p:cNvPicPr>
            <a:picLocks noGrp="1" noChangeAspect="1"/>
          </p:cNvPicPr>
          <p:nvPr>
            <p:ph sz="quarter" idx="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975" y="2174875"/>
            <a:ext cx="3951288" cy="3951288"/>
          </a:xfrm>
        </p:spPr>
      </p:pic>
    </p:spTree>
    <p:extLst>
      <p:ext uri="{BB962C8B-B14F-4D97-AF65-F5344CB8AC3E}">
        <p14:creationId xmlns:p14="http://schemas.microsoft.com/office/powerpoint/2010/main" val="41608352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0105DF-0667-3047-2831-1B220D0D6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hu-HU"/>
          </a:p>
        </p:txBody>
      </p:sp>
      <p:graphicFrame>
        <p:nvGraphicFramePr>
          <p:cNvPr id="6" name="Táblázat 6">
            <a:extLst>
              <a:ext uri="{FF2B5EF4-FFF2-40B4-BE49-F238E27FC236}">
                <a16:creationId xmlns:a16="http://schemas.microsoft.com/office/drawing/2014/main" id="{FE4B37B1-D392-D7E4-C99B-EEA8E10277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199"/>
          <a:ext cx="10972800" cy="2871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256579176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87644937"/>
                    </a:ext>
                  </a:extLst>
                </a:gridCol>
              </a:tblGrid>
              <a:tr h="1599863">
                <a:tc>
                  <a:txBody>
                    <a:bodyPr/>
                    <a:lstStyle/>
                    <a:p>
                      <a:pPr algn="ctr"/>
                      <a:endParaRPr lang="hu-HU"/>
                    </a:p>
                    <a:p>
                      <a:pPr algn="ctr"/>
                      <a:endParaRPr lang="hu-HU"/>
                    </a:p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A:</a:t>
                      </a:r>
                    </a:p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Measurement with pH test strips</a:t>
                      </a:r>
                    </a:p>
                    <a:p>
                      <a:pPr algn="ctr"/>
                      <a:endParaRPr lang="hu-HU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/>
                    </a:p>
                    <a:p>
                      <a:pPr algn="ctr"/>
                      <a:endParaRPr lang="hu-HU"/>
                    </a:p>
                    <a:p>
                      <a:pPr algn="ctr"/>
                      <a:r>
                        <a:rPr lang="hu-HU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B:</a:t>
                      </a:r>
                    </a:p>
                    <a:p>
                      <a:pPr algn="ctr"/>
                      <a:r>
                        <a:rPr lang="hu-HU" sz="2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Measurement</a:t>
                      </a:r>
                      <a:r>
                        <a:rPr lang="hu-HU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2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using</a:t>
                      </a:r>
                      <a:r>
                        <a:rPr lang="hu-HU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2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reagents</a:t>
                      </a:r>
                      <a:endParaRPr lang="hu-HU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709434"/>
                  </a:ext>
                </a:extLst>
              </a:tr>
              <a:tr h="1104083">
                <a:tc>
                  <a:txBody>
                    <a:bodyPr/>
                    <a:lstStyle/>
                    <a:p>
                      <a:pPr algn="ctr"/>
                      <a:r>
                        <a:rPr lang="hu-HU" sz="4000">
                          <a:solidFill>
                            <a:schemeClr val="tx1"/>
                          </a:solidFill>
                        </a:rPr>
                        <a:t>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/>
                        <a:t>7,5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870407"/>
                  </a:ext>
                </a:extLst>
              </a:tr>
            </a:tbl>
          </a:graphicData>
        </a:graphic>
      </p:graphicFrame>
      <p:sp>
        <p:nvSpPr>
          <p:cNvPr id="7" name="Szövegdoboz 6">
            <a:extLst>
              <a:ext uri="{FF2B5EF4-FFF2-40B4-BE49-F238E27FC236}">
                <a16:creationId xmlns:a16="http://schemas.microsoft.com/office/drawing/2014/main" id="{EAF3252F-B5E2-68D1-5672-361FDF4DF3D8}"/>
              </a:ext>
            </a:extLst>
          </p:cNvPr>
          <p:cNvSpPr txBox="1"/>
          <p:nvPr/>
        </p:nvSpPr>
        <p:spPr>
          <a:xfrm>
            <a:off x="609600" y="4950691"/>
            <a:ext cx="1097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Is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water</a:t>
            </a:r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acidic</a:t>
            </a:r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alkaline</a:t>
            </a:r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</a:t>
            </a:r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neutral</a:t>
            </a:r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hu-HU" sz="3200" b="1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alkaline</a:t>
            </a:r>
            <a:endParaRPr lang="hu-HU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98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4AF019-0715-CCBB-68F8-3259FF1A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Pictures of the sampling location</a:t>
            </a:r>
            <a:endParaRPr lang="hu-HU"/>
          </a:p>
        </p:txBody>
      </p:sp>
      <p:pic>
        <p:nvPicPr>
          <p:cNvPr id="3" name="Kép 3" descr="A képen kültéri, égbolt, víz, természet látható&#10;&#10;Automatikusan generált leírás">
            <a:extLst>
              <a:ext uri="{FF2B5EF4-FFF2-40B4-BE49-F238E27FC236}">
                <a16:creationId xmlns:a16="http://schemas.microsoft.com/office/drawing/2014/main" id="{54369A70-D2D9-D4A9-BB94-6877F2D42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90" y="1311755"/>
            <a:ext cx="6276975" cy="470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334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D88FA5-77CE-1BBE-179B-89C446772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3. Total </a:t>
            </a:r>
            <a:r>
              <a:rPr lang="hu-HU" err="1"/>
              <a:t>hardness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D73CC38-80DD-9CAB-19DB-D5C54AF1F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6048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/>
              <a:t>Total </a:t>
            </a:r>
            <a:r>
              <a:rPr lang="hu-HU" err="1"/>
              <a:t>water</a:t>
            </a:r>
            <a:r>
              <a:rPr lang="hu-HU"/>
              <a:t> </a:t>
            </a:r>
            <a:r>
              <a:rPr lang="hu-HU" err="1"/>
              <a:t>hardness</a:t>
            </a:r>
            <a:r>
              <a:rPr lang="hu-HU"/>
              <a:t>: </a:t>
            </a:r>
            <a:r>
              <a:rPr lang="hu-HU">
                <a:solidFill>
                  <a:srgbClr val="FF0000"/>
                </a:solidFill>
              </a:rPr>
              <a:t>24,7</a:t>
            </a:r>
            <a:r>
              <a:rPr lang="hu-HU"/>
              <a:t> °e </a:t>
            </a:r>
            <a:r>
              <a:rPr lang="hu-HU">
                <a:solidFill>
                  <a:srgbClr val="FF0000"/>
                </a:solidFill>
              </a:rPr>
              <a:t>338,2</a:t>
            </a:r>
            <a:r>
              <a:rPr lang="hu-HU"/>
              <a:t> mg/L CaC0</a:t>
            </a:r>
            <a:r>
              <a:rPr lang="hu-HU" baseline="-25000"/>
              <a:t>3</a:t>
            </a:r>
          </a:p>
          <a:p>
            <a:pPr marL="0" indent="0">
              <a:buNone/>
            </a:pPr>
            <a:r>
              <a:rPr lang="en-US" sz="2400"/>
              <a:t>Depending on the amount of calcium and magnesium salts, water is classified as hard or soft in different gradations:</a:t>
            </a:r>
          </a:p>
          <a:p>
            <a:pPr marL="0" indent="0">
              <a:buNone/>
            </a:pPr>
            <a:endParaRPr lang="hu-HU" baseline="-25000"/>
          </a:p>
        </p:txBody>
      </p:sp>
      <p:graphicFrame>
        <p:nvGraphicFramePr>
          <p:cNvPr id="5" name="Táblázat 5">
            <a:extLst>
              <a:ext uri="{FF2B5EF4-FFF2-40B4-BE49-F238E27FC236}">
                <a16:creationId xmlns:a16="http://schemas.microsoft.com/office/drawing/2014/main" id="{B9ADFB97-DFC7-937E-6141-C1C7F19D095E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3205018"/>
          <a:ext cx="8128000" cy="29186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98878167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907036321"/>
                    </a:ext>
                  </a:extLst>
                </a:gridCol>
              </a:tblGrid>
              <a:tr h="4864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Very soft: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444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0-308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1567857249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63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Soft: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762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5-8.8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1064781404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889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Medium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hard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10-13.8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2513724524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1206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Fairly hard: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+21.3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1747830368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1206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Hard: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444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22.5 - 37.5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3401998155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317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Very hard: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762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more </a:t>
                      </a: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37.5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4192892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51240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187CF3-A72E-5FED-798E-0438AF9CE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17638"/>
            <a:ext cx="3267109" cy="435614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349" y="1421528"/>
            <a:ext cx="3739257" cy="498567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825" y="1417638"/>
            <a:ext cx="3742175" cy="498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677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737F24-0FFF-F569-C68C-02889319C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4. </a:t>
            </a:r>
            <a:r>
              <a:rPr lang="hu-HU" err="1"/>
              <a:t>Ammonium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BEFDE49-1089-E4BB-47F4-3208039F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33696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The ammonium content of water is:</a:t>
            </a:r>
            <a:r>
              <a:rPr lang="hu-HU"/>
              <a:t> </a:t>
            </a:r>
            <a:r>
              <a:rPr lang="hu-HU">
                <a:solidFill>
                  <a:srgbClr val="FF0000"/>
                </a:solidFill>
              </a:rPr>
              <a:t>0 </a:t>
            </a:r>
            <a:r>
              <a:rPr lang="hu-HU"/>
              <a:t>mg/L NH</a:t>
            </a:r>
            <a:r>
              <a:rPr lang="hu-HU" baseline="-25000"/>
              <a:t>4</a:t>
            </a:r>
            <a:r>
              <a:rPr lang="hu-HU"/>
              <a:t> </a:t>
            </a:r>
            <a:r>
              <a:rPr lang="hu-HU" baseline="30000"/>
              <a:t>+</a:t>
            </a:r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615" y="2297084"/>
            <a:ext cx="3920836" cy="39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059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3AF6D2-249C-DF34-9AAE-30053A66E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5. </a:t>
            </a:r>
            <a:r>
              <a:rPr lang="hu-HU" err="1"/>
              <a:t>Nitrate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899531-51F1-3A51-F3E5-A30B10B3D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1336962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The nitrate content of water is</a:t>
            </a:r>
            <a:r>
              <a:rPr lang="hu-HU"/>
              <a:t> </a:t>
            </a:r>
            <a:r>
              <a:rPr lang="hu-HU">
                <a:solidFill>
                  <a:srgbClr val="FF0000"/>
                </a:solidFill>
              </a:rPr>
              <a:t>90</a:t>
            </a:r>
            <a:r>
              <a:rPr lang="en-US"/>
              <a:t> mg/L N0</a:t>
            </a:r>
            <a:r>
              <a:rPr lang="en-US" baseline="-25000"/>
              <a:t>3</a:t>
            </a:r>
            <a:r>
              <a:rPr lang="en-US" baseline="30000"/>
              <a:t>-</a:t>
            </a:r>
            <a:endParaRPr lang="hu-HU"/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  <a:p>
            <a:pPr marL="0" indent="0">
              <a:buNone/>
            </a:pPr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661" y="2268683"/>
            <a:ext cx="3868783" cy="386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849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3308B0-FE3C-5E8C-6F93-92ABA4F9B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6. </a:t>
            </a:r>
            <a:r>
              <a:rPr lang="hu-HU" err="1"/>
              <a:t>Nitrite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2C929C-EC13-198F-33C6-C5DB0F6CD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383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The nitrite content of water is:</a:t>
            </a:r>
            <a:r>
              <a:rPr lang="hu-HU"/>
              <a:t> </a:t>
            </a:r>
            <a:r>
              <a:rPr lang="hu-HU">
                <a:solidFill>
                  <a:srgbClr val="FF0000"/>
                </a:solidFill>
              </a:rPr>
              <a:t>0,02</a:t>
            </a:r>
            <a:r>
              <a:rPr lang="hu-HU"/>
              <a:t> mg/L NO</a:t>
            </a:r>
            <a:r>
              <a:rPr lang="hu-HU" baseline="-25000"/>
              <a:t>2</a:t>
            </a:r>
            <a:r>
              <a:rPr lang="hu-HU" baseline="30000"/>
              <a:t>-</a:t>
            </a:r>
            <a:endParaRPr lang="hu-HU"/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  <a:p>
            <a:pPr marL="0" indent="0">
              <a:buNone/>
            </a:pPr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096" y="2336075"/>
            <a:ext cx="4169229" cy="416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376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64E484-6A0A-8544-14C6-203E9DAEA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7. </a:t>
            </a:r>
            <a:r>
              <a:rPr lang="hu-HU" err="1"/>
              <a:t>Phosphate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EB0B357-FDC0-2A37-4E44-190556B61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1383144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The </a:t>
            </a:r>
            <a:r>
              <a:rPr lang="hu-HU" err="1"/>
              <a:t>phospate</a:t>
            </a:r>
            <a:r>
              <a:rPr lang="en-US"/>
              <a:t> content of water is:</a:t>
            </a:r>
            <a:r>
              <a:rPr lang="hu-HU"/>
              <a:t> </a:t>
            </a:r>
            <a:r>
              <a:rPr lang="hu-HU">
                <a:solidFill>
                  <a:srgbClr val="FF0000"/>
                </a:solidFill>
              </a:rPr>
              <a:t>1,5</a:t>
            </a:r>
            <a:r>
              <a:rPr lang="hu-HU"/>
              <a:t> mg/L PO</a:t>
            </a:r>
            <a:r>
              <a:rPr lang="hu-HU" baseline="-25000"/>
              <a:t>4</a:t>
            </a:r>
            <a:r>
              <a:rPr lang="hu-HU" baseline="30000"/>
              <a:t>3-</a:t>
            </a:r>
            <a:endParaRPr lang="hu-HU"/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  <a:p>
            <a:pPr marL="0" indent="0">
              <a:buNone/>
            </a:pPr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232" y="2212637"/>
            <a:ext cx="3874654" cy="387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92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>
            <a:extLst>
              <a:ext uri="{FF2B5EF4-FFF2-40B4-BE49-F238E27FC236}">
                <a16:creationId xmlns:a16="http://schemas.microsoft.com/office/drawing/2014/main" id="{69E9ED5A-999C-CB04-6D43-EE51BB372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3676075"/>
            <a:ext cx="10363200" cy="2092902"/>
          </a:xfrm>
        </p:spPr>
        <p:txBody>
          <a:bodyPr/>
          <a:lstStyle/>
          <a:p>
            <a:br>
              <a:rPr lang="en-US">
                <a:ea typeface="+mj-lt"/>
                <a:cs typeface="+mj-lt"/>
              </a:rPr>
            </a:br>
            <a:r>
              <a:rPr lang="hu-HU">
                <a:ea typeface="+mj-lt"/>
                <a:cs typeface="+mj-lt"/>
              </a:rPr>
              <a:t>DRINKING WATER IN CHEMISTRY LABOR</a:t>
            </a:r>
            <a:endParaRPr lang="hu-HU">
              <a:cs typeface="Calibri"/>
            </a:endParaRP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CA87BC61-AA76-6383-A880-639B0A707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1917104"/>
            <a:ext cx="10363200" cy="1768866"/>
          </a:xfrm>
        </p:spPr>
        <p:txBody>
          <a:bodyPr>
            <a:normAutofit/>
          </a:bodyPr>
          <a:lstStyle/>
          <a:p>
            <a:r>
              <a:rPr lang="hu-HU" sz="4000">
                <a:ea typeface="+mn-lt"/>
                <a:cs typeface="+mn-lt"/>
              </a:rPr>
              <a:t>29/09/2022</a:t>
            </a:r>
            <a:endParaRPr lang="hu-HU"/>
          </a:p>
          <a:p>
            <a:r>
              <a:rPr lang="hu-HU" sz="4000" err="1"/>
              <a:t>Sampling</a:t>
            </a:r>
            <a:r>
              <a:rPr lang="hu-HU" sz="4000"/>
              <a:t> site 7.: 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52343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15197F-6797-DCCE-88BC-2DEC99E53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err="1"/>
              <a:t>Team’s</a:t>
            </a:r>
            <a:r>
              <a:rPr lang="hu-HU"/>
              <a:t> </a:t>
            </a:r>
            <a:r>
              <a:rPr lang="hu-HU" err="1"/>
              <a:t>name</a:t>
            </a:r>
            <a:r>
              <a:rPr lang="hu-HU"/>
              <a:t>: </a:t>
            </a:r>
            <a:r>
              <a:rPr lang="hu-HU" err="1"/>
              <a:t>fluoroze</a:t>
            </a:r>
            <a:r>
              <a:rPr lang="hu-HU"/>
              <a:t> </a:t>
            </a:r>
            <a:r>
              <a:rPr lang="hu-HU" err="1"/>
              <a:t>badeendjes</a:t>
            </a:r>
            <a:r>
              <a:rPr lang="hu-HU"/>
              <a:t> 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05A83A-7F79-0F30-CF14-6D9E51DE0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 err="1"/>
              <a:t>Names</a:t>
            </a:r>
            <a:r>
              <a:rPr lang="hu-HU"/>
              <a:t> of </a:t>
            </a:r>
            <a:r>
              <a:rPr lang="hu-HU" err="1"/>
              <a:t>students</a:t>
            </a:r>
            <a:r>
              <a:rPr lang="hu-HU"/>
              <a:t>: </a:t>
            </a:r>
            <a:r>
              <a:rPr lang="hu-HU" err="1"/>
              <a:t>Karagity</a:t>
            </a:r>
            <a:r>
              <a:rPr lang="hu-HU"/>
              <a:t> Anna, </a:t>
            </a:r>
            <a:r>
              <a:rPr lang="hu-HU" err="1"/>
              <a:t>Grin</a:t>
            </a:r>
            <a:r>
              <a:rPr lang="hu-HU"/>
              <a:t> </a:t>
            </a:r>
            <a:r>
              <a:rPr lang="hu-HU" err="1"/>
              <a:t>Matvej</a:t>
            </a:r>
            <a:r>
              <a:rPr lang="hu-HU"/>
              <a:t>, </a:t>
            </a:r>
            <a:r>
              <a:rPr lang="hu-HU" err="1"/>
              <a:t>Aisha</a:t>
            </a:r>
            <a:r>
              <a:rPr lang="hu-HU"/>
              <a:t> </a:t>
            </a:r>
            <a:r>
              <a:rPr lang="hu-HU" err="1"/>
              <a:t>Ferreira</a:t>
            </a:r>
            <a:r>
              <a:rPr lang="hu-HU"/>
              <a:t> Martinez, Alan </a:t>
            </a:r>
            <a:r>
              <a:rPr lang="hu-HU" err="1"/>
              <a:t>Maceda</a:t>
            </a:r>
            <a:r>
              <a:rPr lang="hu-HU"/>
              <a:t> </a:t>
            </a:r>
            <a:r>
              <a:rPr lang="hu-HU" err="1"/>
              <a:t>Salgueiro</a:t>
            </a:r>
            <a:r>
              <a:rPr lang="hu-HU"/>
              <a:t>, </a:t>
            </a:r>
            <a:r>
              <a:rPr lang="hu-HU" err="1"/>
              <a:t>Melita</a:t>
            </a:r>
            <a:r>
              <a:rPr lang="hu-HU"/>
              <a:t> </a:t>
            </a:r>
            <a:r>
              <a:rPr lang="hu-HU" err="1"/>
              <a:t>Papadopoulou</a:t>
            </a:r>
            <a:endParaRPr lang="hu-HU" err="1">
              <a:cs typeface="Calibri"/>
            </a:endParaRPr>
          </a:p>
          <a:p>
            <a:pPr marL="0" indent="0">
              <a:buNone/>
            </a:pPr>
            <a:r>
              <a:rPr lang="hu-HU">
                <a:cs typeface="Calibri"/>
              </a:rPr>
              <a:t>                                    </a:t>
            </a:r>
          </a:p>
          <a:p>
            <a:endParaRPr lang="hu-HU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71621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4AF019-0715-CCBB-68F8-3259FF1A0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/>
              <a:t>Pictures of the sampling location</a:t>
            </a:r>
            <a:endParaRPr lang="hu-HU"/>
          </a:p>
        </p:txBody>
      </p:sp>
      <p:pic>
        <p:nvPicPr>
          <p:cNvPr id="3" name="Kép 3" descr="A képen beltéri, tálca, étel, tároló látható&#10;&#10;Automatikusan generált leírás">
            <a:extLst>
              <a:ext uri="{FF2B5EF4-FFF2-40B4-BE49-F238E27FC236}">
                <a16:creationId xmlns:a16="http://schemas.microsoft.com/office/drawing/2014/main" id="{F80FE6F0-5449-1E1E-E2C3-37C68274A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55" r="-1" b="43412"/>
          <a:stretch/>
        </p:blipFill>
        <p:spPr>
          <a:xfrm>
            <a:off x="609600" y="1600201"/>
            <a:ext cx="109728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66607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BC4BF3-6527-F0F7-2F55-236F0B48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/>
              <a:t>1. </a:t>
            </a:r>
            <a:r>
              <a:rPr lang="hu-HU" err="1"/>
              <a:t>Water</a:t>
            </a:r>
            <a:r>
              <a:rPr lang="hu-HU"/>
              <a:t> </a:t>
            </a:r>
            <a:r>
              <a:rPr lang="hu-HU" err="1"/>
              <a:t>temperature</a:t>
            </a:r>
            <a:r>
              <a:rPr lang="hu-HU"/>
              <a:t> </a:t>
            </a:r>
            <a:r>
              <a:rPr lang="hu-HU" err="1"/>
              <a:t>measurement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261040B-33D0-37DC-D67B-928DBD127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 sz="320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/>
              </a:rPr>
              <a:t>(</a:t>
            </a:r>
            <a:r>
              <a:rPr lang="hu-HU" sz="3200" err="1">
                <a:ea typeface="+mn-lt"/>
                <a:cs typeface="+mn-lt"/>
              </a:rPr>
              <a:t>at</a:t>
            </a:r>
            <a:r>
              <a:rPr lang="hu-HU" sz="3200">
                <a:ea typeface="+mn-lt"/>
                <a:cs typeface="+mn-lt"/>
              </a:rPr>
              <a:t> </a:t>
            </a:r>
            <a:r>
              <a:rPr lang="hu-HU" sz="3200" err="1">
                <a:ea typeface="+mn-lt"/>
                <a:cs typeface="+mn-lt"/>
              </a:rPr>
              <a:t>the</a:t>
            </a:r>
            <a:r>
              <a:rPr lang="hu-HU" sz="3200">
                <a:ea typeface="+mn-lt"/>
                <a:cs typeface="+mn-lt"/>
              </a:rPr>
              <a:t> </a:t>
            </a:r>
            <a:r>
              <a:rPr lang="hu-HU" sz="3200" err="1">
                <a:ea typeface="+mn-lt"/>
                <a:cs typeface="+mn-lt"/>
              </a:rPr>
              <a:t>time</a:t>
            </a:r>
            <a:r>
              <a:rPr lang="hu-HU" sz="3200">
                <a:ea typeface="+mn-lt"/>
                <a:cs typeface="+mn-lt"/>
              </a:rPr>
              <a:t> of </a:t>
            </a:r>
            <a:r>
              <a:rPr lang="hu-HU" sz="3200" err="1">
                <a:ea typeface="+mn-lt"/>
                <a:cs typeface="+mn-lt"/>
              </a:rPr>
              <a:t>sampling</a:t>
            </a:r>
            <a:r>
              <a:rPr lang="hu-HU">
                <a:ea typeface="+mn-lt"/>
                <a:cs typeface="+mn-lt"/>
              </a:rPr>
              <a:t>)-20</a:t>
            </a:r>
            <a:endParaRPr lang="hu-HU" sz="3200">
              <a:ea typeface="+mn-lt"/>
              <a:cs typeface="+mn-lt"/>
            </a:endParaRPr>
          </a:p>
          <a:p>
            <a:pPr marL="0" indent="0">
              <a:buNone/>
            </a:pPr>
            <a:endParaRPr lang="hu-HU">
              <a:ea typeface="+mn-lt"/>
              <a:cs typeface="+mn-lt"/>
            </a:endParaRPr>
          </a:p>
          <a:p>
            <a:pPr marL="0" indent="0">
              <a:buNone/>
            </a:pPr>
            <a:r>
              <a:rPr lang="hu-HU" err="1"/>
              <a:t>Water</a:t>
            </a:r>
            <a:r>
              <a:rPr lang="hu-HU"/>
              <a:t> </a:t>
            </a:r>
            <a:r>
              <a:rPr lang="hu-HU" err="1"/>
              <a:t>temperature</a:t>
            </a:r>
            <a:r>
              <a:rPr lang="hu-HU"/>
              <a:t>: </a:t>
            </a:r>
            <a:r>
              <a:rPr lang="hu-HU" sz="8800">
                <a:solidFill>
                  <a:schemeClr val="tx2">
                    <a:lumMod val="60000"/>
                    <a:lumOff val="40000"/>
                  </a:schemeClr>
                </a:solidFill>
              </a:rPr>
              <a:t>      20   °C</a:t>
            </a:r>
            <a:endParaRPr lang="hu-HU" sz="8800">
              <a:solidFill>
                <a:schemeClr val="tx2">
                  <a:lumMod val="60000"/>
                  <a:lumOff val="4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4741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BC4BF3-6527-F0F7-2F55-236F0B48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/>
              <a:t>1. </a:t>
            </a:r>
            <a:r>
              <a:rPr lang="hu-HU" err="1"/>
              <a:t>Water</a:t>
            </a:r>
            <a:r>
              <a:rPr lang="hu-HU"/>
              <a:t> </a:t>
            </a:r>
            <a:r>
              <a:rPr lang="hu-HU" err="1"/>
              <a:t>temperature</a:t>
            </a:r>
            <a:r>
              <a:rPr lang="hu-HU"/>
              <a:t> </a:t>
            </a:r>
            <a:r>
              <a:rPr lang="hu-HU" err="1"/>
              <a:t>measurement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261040B-33D0-37DC-D67B-928DBD127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 sz="320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/>
              </a:rPr>
              <a:t>(</a:t>
            </a:r>
            <a:r>
              <a:rPr lang="hu-HU" sz="3200" err="1">
                <a:ea typeface="+mn-lt"/>
                <a:cs typeface="+mn-lt"/>
              </a:rPr>
              <a:t>at</a:t>
            </a:r>
            <a:r>
              <a:rPr lang="hu-HU" sz="3200">
                <a:ea typeface="+mn-lt"/>
                <a:cs typeface="+mn-lt"/>
              </a:rPr>
              <a:t> </a:t>
            </a:r>
            <a:r>
              <a:rPr lang="hu-HU" sz="3200" err="1">
                <a:ea typeface="+mn-lt"/>
                <a:cs typeface="+mn-lt"/>
              </a:rPr>
              <a:t>the</a:t>
            </a:r>
            <a:r>
              <a:rPr lang="hu-HU" sz="3200">
                <a:ea typeface="+mn-lt"/>
                <a:cs typeface="+mn-lt"/>
              </a:rPr>
              <a:t> </a:t>
            </a:r>
            <a:r>
              <a:rPr lang="hu-HU" sz="3200" err="1">
                <a:ea typeface="+mn-lt"/>
                <a:cs typeface="+mn-lt"/>
              </a:rPr>
              <a:t>time</a:t>
            </a:r>
            <a:r>
              <a:rPr lang="hu-HU" sz="3200">
                <a:ea typeface="+mn-lt"/>
                <a:cs typeface="+mn-lt"/>
              </a:rPr>
              <a:t> of </a:t>
            </a:r>
            <a:r>
              <a:rPr lang="hu-HU" sz="3200" err="1">
                <a:ea typeface="+mn-lt"/>
                <a:cs typeface="+mn-lt"/>
              </a:rPr>
              <a:t>sampling</a:t>
            </a:r>
            <a:r>
              <a:rPr lang="hu-HU" sz="3200">
                <a:ea typeface="+mn-lt"/>
                <a:cs typeface="+mn-lt"/>
              </a:rPr>
              <a:t>)</a:t>
            </a:r>
          </a:p>
          <a:p>
            <a:pPr marL="0" indent="0">
              <a:buNone/>
            </a:pPr>
            <a:endParaRPr lang="hu-HU">
              <a:ea typeface="+mn-lt"/>
              <a:cs typeface="+mn-lt"/>
            </a:endParaRPr>
          </a:p>
          <a:p>
            <a:pPr marL="0" indent="0">
              <a:buNone/>
            </a:pPr>
            <a:r>
              <a:rPr lang="hu-HU" err="1"/>
              <a:t>Water</a:t>
            </a:r>
            <a:r>
              <a:rPr lang="hu-HU"/>
              <a:t> </a:t>
            </a:r>
            <a:r>
              <a:rPr lang="hu-HU" err="1"/>
              <a:t>temperature</a:t>
            </a:r>
            <a:r>
              <a:rPr lang="hu-HU"/>
              <a:t>: </a:t>
            </a:r>
            <a:r>
              <a:rPr lang="hu-HU" sz="8800">
                <a:solidFill>
                  <a:schemeClr val="tx2">
                    <a:lumMod val="60000"/>
                    <a:lumOff val="40000"/>
                  </a:schemeClr>
                </a:solidFill>
              </a:rPr>
              <a:t>   16°C</a:t>
            </a:r>
            <a:endParaRPr lang="hu-HU" sz="8800">
              <a:solidFill>
                <a:schemeClr val="tx2">
                  <a:lumMod val="60000"/>
                  <a:lumOff val="4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17813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E8E3B5-27B5-9E97-80B8-ACE6C71D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2. Measuring the pH value of water</a:t>
            </a:r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1F3F403-11F2-5D1E-0EC7-6A13C010A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 (A)</a:t>
            </a:r>
          </a:p>
        </p:txBody>
      </p:sp>
      <p:pic>
        <p:nvPicPr>
          <p:cNvPr id="3" name="Kép 7" descr="A képen szöveg, beltéri látható&#10;&#10;Automatikusan generált leírás">
            <a:extLst>
              <a:ext uri="{FF2B5EF4-FFF2-40B4-BE49-F238E27FC236}">
                <a16:creationId xmlns:a16="http://schemas.microsoft.com/office/drawing/2014/main" id="{96F4FE19-0AB1-AA61-1EAC-7D718ECB8A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2392" y="2351288"/>
            <a:ext cx="5386917" cy="3598461"/>
          </a:xfrm>
        </p:spPr>
      </p:pic>
      <p:sp>
        <p:nvSpPr>
          <p:cNvPr id="6" name="Szöveg helye 5">
            <a:extLst>
              <a:ext uri="{FF2B5EF4-FFF2-40B4-BE49-F238E27FC236}">
                <a16:creationId xmlns:a16="http://schemas.microsoft.com/office/drawing/2014/main" id="{C6DD3DEA-AAAD-CB5E-637C-E5C562713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 (B)</a:t>
            </a:r>
          </a:p>
        </p:txBody>
      </p:sp>
      <p:pic>
        <p:nvPicPr>
          <p:cNvPr id="7" name="Kép 7" descr="A képen szöveg látható&#10;&#10;Automatikusan generált leírás">
            <a:extLst>
              <a:ext uri="{FF2B5EF4-FFF2-40B4-BE49-F238E27FC236}">
                <a16:creationId xmlns:a16="http://schemas.microsoft.com/office/drawing/2014/main" id="{BC7EB810-EE0E-ABA9-8133-3512CFDEC6D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1729704" y="2218007"/>
            <a:ext cx="3274548" cy="3951288"/>
          </a:xfrm>
        </p:spPr>
      </p:pic>
    </p:spTree>
    <p:extLst>
      <p:ext uri="{BB962C8B-B14F-4D97-AF65-F5344CB8AC3E}">
        <p14:creationId xmlns:p14="http://schemas.microsoft.com/office/powerpoint/2010/main" val="33675630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0105DF-0667-3047-2831-1B220D0D6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hu-HU"/>
          </a:p>
        </p:txBody>
      </p:sp>
      <p:graphicFrame>
        <p:nvGraphicFramePr>
          <p:cNvPr id="6" name="Táblázat 6">
            <a:extLst>
              <a:ext uri="{FF2B5EF4-FFF2-40B4-BE49-F238E27FC236}">
                <a16:creationId xmlns:a16="http://schemas.microsoft.com/office/drawing/2014/main" id="{FE4B37B1-D392-D7E4-C99B-EEA8E10277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199"/>
          <a:ext cx="10972800" cy="2871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256579176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87644937"/>
                    </a:ext>
                  </a:extLst>
                </a:gridCol>
              </a:tblGrid>
              <a:tr h="1599863">
                <a:tc>
                  <a:txBody>
                    <a:bodyPr/>
                    <a:lstStyle/>
                    <a:p>
                      <a:pPr algn="ctr"/>
                      <a:endParaRPr lang="hu-HU"/>
                    </a:p>
                    <a:p>
                      <a:pPr algn="ctr"/>
                      <a:endParaRPr lang="hu-HU"/>
                    </a:p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A:</a:t>
                      </a:r>
                    </a:p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Measurement with pH test strips</a:t>
                      </a:r>
                    </a:p>
                    <a:p>
                      <a:pPr algn="ctr"/>
                      <a:endParaRPr lang="hu-HU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/>
                    </a:p>
                    <a:p>
                      <a:pPr algn="ctr"/>
                      <a:endParaRPr lang="hu-HU"/>
                    </a:p>
                    <a:p>
                      <a:pPr algn="ctr"/>
                      <a:r>
                        <a:rPr lang="hu-HU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B:</a:t>
                      </a:r>
                    </a:p>
                    <a:p>
                      <a:pPr algn="ctr"/>
                      <a:r>
                        <a:rPr lang="hu-HU" sz="2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Measurement</a:t>
                      </a:r>
                      <a:r>
                        <a:rPr lang="hu-HU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2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using</a:t>
                      </a:r>
                      <a:r>
                        <a:rPr lang="hu-HU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2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reagents</a:t>
                      </a:r>
                      <a:endParaRPr lang="hu-HU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709434"/>
                  </a:ext>
                </a:extLst>
              </a:tr>
              <a:tr h="1104083">
                <a:tc>
                  <a:txBody>
                    <a:bodyPr/>
                    <a:lstStyle/>
                    <a:p>
                      <a:pPr algn="ctr"/>
                      <a:r>
                        <a:rPr lang="hu-HU" sz="400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870407"/>
                  </a:ext>
                </a:extLst>
              </a:tr>
            </a:tbl>
          </a:graphicData>
        </a:graphic>
      </p:graphicFrame>
      <p:sp>
        <p:nvSpPr>
          <p:cNvPr id="7" name="Szövegdoboz 6">
            <a:extLst>
              <a:ext uri="{FF2B5EF4-FFF2-40B4-BE49-F238E27FC236}">
                <a16:creationId xmlns:a16="http://schemas.microsoft.com/office/drawing/2014/main" id="{EAF3252F-B5E2-68D1-5672-361FDF4DF3D8}"/>
              </a:ext>
            </a:extLst>
          </p:cNvPr>
          <p:cNvSpPr txBox="1"/>
          <p:nvPr/>
        </p:nvSpPr>
        <p:spPr>
          <a:xfrm>
            <a:off x="609600" y="4950691"/>
            <a:ext cx="109728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Is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the</a:t>
            </a:r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water</a:t>
            </a:r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acidic</a:t>
            </a:r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,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alkaline</a:t>
            </a:r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or</a:t>
            </a:r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neutral</a:t>
            </a:r>
            <a:r>
              <a:rPr lang="hu-HU" sz="3200">
                <a:solidFill>
                  <a:srgbClr val="000000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? </a:t>
            </a:r>
            <a:r>
              <a:rPr lang="hu-HU" sz="3200">
                <a:solidFill>
                  <a:srgbClr val="FF0000"/>
                </a:solidFill>
                <a:latin typeface="Times New Roman"/>
                <a:ea typeface="Calibri" panose="020F0502020204030204" pitchFamily="34" charset="0"/>
                <a:cs typeface="Times New Roman"/>
              </a:rPr>
              <a:t>……</a:t>
            </a:r>
            <a:r>
              <a:rPr lang="hu-HU" sz="3200" err="1">
                <a:solidFill>
                  <a:srgbClr val="FF0000"/>
                </a:solidFill>
                <a:latin typeface="Times New Roman"/>
                <a:ea typeface="Calibri" panose="020F0502020204030204" pitchFamily="34" charset="0"/>
                <a:cs typeface="Times New Roman"/>
              </a:rPr>
              <a:t>neutral</a:t>
            </a:r>
            <a:r>
              <a:rPr lang="hu-HU" sz="3200">
                <a:solidFill>
                  <a:srgbClr val="FF0000"/>
                </a:solidFill>
                <a:latin typeface="Times New Roman"/>
                <a:ea typeface="Calibri" panose="020F0502020204030204" pitchFamily="34" charset="0"/>
                <a:cs typeface="Times New Roman"/>
              </a:rPr>
              <a:t>……</a:t>
            </a:r>
            <a:endParaRPr lang="hu-HU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228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D88FA5-77CE-1BBE-179B-89C446772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3. Total </a:t>
            </a:r>
            <a:r>
              <a:rPr lang="hu-HU" err="1"/>
              <a:t>hardness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D73CC38-80DD-9CAB-19DB-D5C54AF1F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6048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/>
              <a:t>Total </a:t>
            </a:r>
            <a:r>
              <a:rPr lang="hu-HU" err="1"/>
              <a:t>water</a:t>
            </a:r>
            <a:r>
              <a:rPr lang="hu-HU"/>
              <a:t> </a:t>
            </a:r>
            <a:r>
              <a:rPr lang="hu-HU" err="1"/>
              <a:t>hardness</a:t>
            </a:r>
            <a:r>
              <a:rPr lang="hu-HU"/>
              <a:t>: </a:t>
            </a:r>
            <a:r>
              <a:rPr lang="hu-HU">
                <a:solidFill>
                  <a:srgbClr val="FF0000"/>
                </a:solidFill>
              </a:rPr>
              <a:t>18.2</a:t>
            </a:r>
            <a:r>
              <a:rPr lang="hu-HU"/>
              <a:t> °e </a:t>
            </a:r>
            <a:r>
              <a:rPr lang="hu-HU">
                <a:solidFill>
                  <a:srgbClr val="FF0000"/>
                </a:solidFill>
              </a:rPr>
              <a:t>…249,2</a:t>
            </a:r>
            <a:r>
              <a:rPr lang="hu-HU"/>
              <a:t> mg/L CaC0</a:t>
            </a:r>
            <a:r>
              <a:rPr lang="hu-HU" baseline="-25000"/>
              <a:t>3</a:t>
            </a:r>
          </a:p>
          <a:p>
            <a:pPr marL="0" indent="0">
              <a:buNone/>
            </a:pPr>
            <a:r>
              <a:rPr lang="en-US" sz="2400"/>
              <a:t>Depending on the amount of calcium and magnesium salts, water is classified as hard or soft in different gradations:</a:t>
            </a:r>
          </a:p>
          <a:p>
            <a:pPr marL="0" indent="0">
              <a:buNone/>
            </a:pPr>
            <a:endParaRPr lang="hu-HU" baseline="-25000"/>
          </a:p>
        </p:txBody>
      </p:sp>
      <p:graphicFrame>
        <p:nvGraphicFramePr>
          <p:cNvPr id="5" name="Táblázat 5">
            <a:extLst>
              <a:ext uri="{FF2B5EF4-FFF2-40B4-BE49-F238E27FC236}">
                <a16:creationId xmlns:a16="http://schemas.microsoft.com/office/drawing/2014/main" id="{B9ADFB97-DFC7-937E-6141-C1C7F19D095E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3205018"/>
          <a:ext cx="8128000" cy="29186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98878167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907036321"/>
                    </a:ext>
                  </a:extLst>
                </a:gridCol>
              </a:tblGrid>
              <a:tr h="4864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Very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 </a:t>
                      </a: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soft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444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0-308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1567857249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63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Soft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762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5-8.8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1064781404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889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Medium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hard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10-13.8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2513724524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1206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Fairly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hard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:-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15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0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+21.3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1747830368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1206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Hard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444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22.5 - 37.5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ourier New" panose="02070309020205020404" pitchFamily="49" charset="0"/>
                          <a:cs typeface="Times New Roman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3401998155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317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Very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hard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762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more </a:t>
                      </a: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37.5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4192892166"/>
                  </a:ext>
                </a:extLst>
              </a:tr>
            </a:tbl>
          </a:graphicData>
        </a:graphic>
      </p:graphicFrame>
      <p:pic>
        <p:nvPicPr>
          <p:cNvPr id="3073" name="Picture 8336">
            <a:extLst>
              <a:ext uri="{FF2B5EF4-FFF2-40B4-BE49-F238E27FC236}">
                <a16:creationId xmlns:a16="http://schemas.microsoft.com/office/drawing/2014/main" id="{A41E12E8-E306-B165-B85C-C096C6A0E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27325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82069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187CF3-A72E-5FED-798E-0438AF9CE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endParaRPr lang="hu-HU"/>
          </a:p>
        </p:txBody>
      </p:sp>
      <p:pic>
        <p:nvPicPr>
          <p:cNvPr id="3" name="Kép 3">
            <a:extLst>
              <a:ext uri="{FF2B5EF4-FFF2-40B4-BE49-F238E27FC236}">
                <a16:creationId xmlns:a16="http://schemas.microsoft.com/office/drawing/2014/main" id="{C8987941-45D8-9410-9974-25BECA592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41" t="-7302" r="741" b="37778"/>
          <a:stretch/>
        </p:blipFill>
        <p:spPr>
          <a:xfrm>
            <a:off x="2727342" y="852578"/>
            <a:ext cx="6483318" cy="5260097"/>
          </a:xfrm>
          <a:prstGeom prst="rect">
            <a:avLst/>
          </a:prstGeom>
          <a:noFill/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55EA2D5-DB2A-FA3D-CED8-15F0235D5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8983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737F24-0FFF-F569-C68C-02889319C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hu-HU"/>
              <a:t>4. </a:t>
            </a:r>
            <a:r>
              <a:rPr lang="hu-HU" err="1"/>
              <a:t>Ammonium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BEFDE49-1089-E4BB-47F4-3208039F1F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/>
              <a:t>The ammonium content of water is:</a:t>
            </a:r>
            <a:r>
              <a:rPr lang="hu-HU"/>
              <a:t> </a:t>
            </a:r>
            <a:r>
              <a:rPr lang="hu-HU">
                <a:solidFill>
                  <a:srgbClr val="FF0000"/>
                </a:solidFill>
              </a:rPr>
              <a:t>0</a:t>
            </a:r>
            <a:r>
              <a:rPr lang="hu-HU"/>
              <a:t> mg/L NH</a:t>
            </a:r>
            <a:r>
              <a:rPr lang="hu-HU" baseline="-25000"/>
              <a:t>4</a:t>
            </a:r>
            <a:r>
              <a:rPr lang="hu-HU"/>
              <a:t> </a:t>
            </a:r>
            <a:r>
              <a:rPr lang="hu-HU" baseline="30000"/>
              <a:t>+</a:t>
            </a:r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</p:txBody>
      </p:sp>
      <p:pic>
        <p:nvPicPr>
          <p:cNvPr id="4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F68B39D5-C13A-F915-30C5-38E514F64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946" y="1600201"/>
            <a:ext cx="4028107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46709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3AF6D2-249C-DF34-9AAE-30053A66E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hu-HU"/>
              <a:t>5. </a:t>
            </a:r>
            <a:r>
              <a:rPr lang="hu-HU" err="1"/>
              <a:t>Nitrate</a:t>
            </a:r>
            <a:endParaRPr lang="hu-HU"/>
          </a:p>
        </p:txBody>
      </p:sp>
      <p:pic>
        <p:nvPicPr>
          <p:cNvPr id="5" name="Kép 7" descr="A képen szöveg, beltéri látható&#10;&#10;Automatikusan generált leírás">
            <a:extLst>
              <a:ext uri="{FF2B5EF4-FFF2-40B4-BE49-F238E27FC236}">
                <a16:creationId xmlns:a16="http://schemas.microsoft.com/office/drawing/2014/main" id="{C0940267-F963-586D-1100-F76C3ECCF0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87" r="7696" b="-1"/>
          <a:stretch/>
        </p:blipFill>
        <p:spPr>
          <a:xfrm>
            <a:off x="609600" y="1600201"/>
            <a:ext cx="5384800" cy="4525963"/>
          </a:xfrm>
          <a:prstGeom prst="rect">
            <a:avLst/>
          </a:prstGeom>
          <a:noFill/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899531-51F1-3A51-F3E5-A30B10B3D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/>
              <a:t>The nitrate content of water is</a:t>
            </a:r>
            <a:r>
              <a:rPr lang="hu-HU"/>
              <a:t> </a:t>
            </a:r>
            <a:br>
              <a:rPr lang="hu-HU"/>
            </a:br>
            <a:r>
              <a:rPr lang="en-US">
                <a:solidFill>
                  <a:srgbClr val="FF0000"/>
                </a:solidFill>
              </a:rPr>
              <a:t>2.5</a:t>
            </a:r>
            <a:r>
              <a:rPr lang="en-US"/>
              <a:t> mg/L N0</a:t>
            </a:r>
            <a:r>
              <a:rPr lang="en-US" baseline="-25000"/>
              <a:t>3</a:t>
            </a:r>
            <a:r>
              <a:rPr lang="en-US" baseline="30000"/>
              <a:t>-</a:t>
            </a:r>
            <a:endParaRPr lang="hu-HU"/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  <a:p>
            <a:pPr marL="0" indent="0">
              <a:buNone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66536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3308B0-FE3C-5E8C-6F93-92ABA4F9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hu-HU"/>
              <a:t>6. </a:t>
            </a:r>
            <a:r>
              <a:rPr lang="hu-HU" err="1"/>
              <a:t>Nitrite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2C929C-EC13-198F-33C6-C5DB0F6CDA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/>
              <a:t>The nitrite content of water is:</a:t>
            </a:r>
            <a:r>
              <a:rPr lang="hu-HU"/>
              <a:t> </a:t>
            </a:r>
            <a:br>
              <a:rPr lang="hu-HU"/>
            </a:br>
            <a:r>
              <a:rPr lang="hu-HU">
                <a:solidFill>
                  <a:srgbClr val="FF0000"/>
                </a:solidFill>
              </a:rPr>
              <a:t>0</a:t>
            </a:r>
            <a:r>
              <a:rPr lang="hu-HU"/>
              <a:t> mg/L NO</a:t>
            </a:r>
            <a:r>
              <a:rPr lang="hu-HU" baseline="-25000"/>
              <a:t>2</a:t>
            </a:r>
            <a:r>
              <a:rPr lang="hu-HU" baseline="30000"/>
              <a:t>-</a:t>
            </a:r>
            <a:endParaRPr lang="hu-HU"/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  <a:p>
            <a:pPr marL="0" indent="0">
              <a:buNone/>
            </a:pPr>
            <a:endParaRPr lang="hu-HU"/>
          </a:p>
        </p:txBody>
      </p:sp>
      <p:pic>
        <p:nvPicPr>
          <p:cNvPr id="4" name="Kép 4" descr="A képen szöveg, beltéri, konyhai felszerelés látható&#10;&#10;Automatikusan generált leírás">
            <a:extLst>
              <a:ext uri="{FF2B5EF4-FFF2-40B4-BE49-F238E27FC236}">
                <a16:creationId xmlns:a16="http://schemas.microsoft.com/office/drawing/2014/main" id="{2D92B475-DF28-E9F5-AAE8-C1D38E742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013" y="1600201"/>
            <a:ext cx="3699974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469557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64E484-6A0A-8544-14C6-203E9DAEA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hu-HU"/>
              <a:t>7. </a:t>
            </a:r>
            <a:r>
              <a:rPr lang="hu-HU" err="1"/>
              <a:t>Phosphate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EB0B357-FDC0-2A37-4E44-190556B61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/>
              <a:t>The </a:t>
            </a:r>
            <a:r>
              <a:rPr lang="hu-HU" err="1"/>
              <a:t>phospate</a:t>
            </a:r>
            <a:r>
              <a:rPr lang="en-US"/>
              <a:t> content of water is:</a:t>
            </a:r>
            <a:r>
              <a:rPr lang="hu-HU"/>
              <a:t> </a:t>
            </a:r>
            <a:br>
              <a:rPr lang="hu-HU"/>
            </a:br>
            <a:r>
              <a:rPr lang="hu-HU">
                <a:solidFill>
                  <a:srgbClr val="FF0000"/>
                </a:solidFill>
              </a:rPr>
              <a:t>2</a:t>
            </a:r>
            <a:r>
              <a:rPr lang="hu-HU"/>
              <a:t> mg/L PO</a:t>
            </a:r>
            <a:r>
              <a:rPr lang="hu-HU" baseline="-25000"/>
              <a:t>4</a:t>
            </a:r>
            <a:r>
              <a:rPr lang="hu-HU" baseline="30000"/>
              <a:t>3-</a:t>
            </a:r>
            <a:endParaRPr lang="hu-HU"/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  <a:p>
            <a:pPr marL="0" indent="0">
              <a:buNone/>
            </a:pPr>
            <a:endParaRPr lang="hu-HU"/>
          </a:p>
        </p:txBody>
      </p:sp>
      <p:pic>
        <p:nvPicPr>
          <p:cNvPr id="4" name="Kép 4" descr="A képen szöveg, beltéri látható&#10;&#10;Automatikusan generált leírás">
            <a:extLst>
              <a:ext uri="{FF2B5EF4-FFF2-40B4-BE49-F238E27FC236}">
                <a16:creationId xmlns:a16="http://schemas.microsoft.com/office/drawing/2014/main" id="{F3439A58-5849-41D0-E690-D69942D1CE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882" b="1"/>
          <a:stretch/>
        </p:blipFill>
        <p:spPr>
          <a:xfrm>
            <a:off x="6197600" y="1600201"/>
            <a:ext cx="53848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66293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>
            <a:extLst>
              <a:ext uri="{FF2B5EF4-FFF2-40B4-BE49-F238E27FC236}">
                <a16:creationId xmlns:a16="http://schemas.microsoft.com/office/drawing/2014/main" id="{69E9ED5A-999C-CB04-6D43-EE51BB372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3676075"/>
            <a:ext cx="10363200" cy="2092902"/>
          </a:xfrm>
        </p:spPr>
        <p:txBody>
          <a:bodyPr/>
          <a:lstStyle/>
          <a:p>
            <a:br>
              <a:rPr lang="en-US">
                <a:ea typeface="+mj-lt"/>
                <a:cs typeface="+mj-lt"/>
              </a:rPr>
            </a:br>
            <a:r>
              <a:rPr lang="hu-HU" err="1">
                <a:ea typeface="+mj-lt"/>
                <a:cs typeface="+mj-lt"/>
              </a:rPr>
              <a:t>Szeged's</a:t>
            </a:r>
            <a:r>
              <a:rPr lang="hu-HU">
                <a:ea typeface="+mj-lt"/>
                <a:cs typeface="+mj-lt"/>
              </a:rPr>
              <a:t> </a:t>
            </a:r>
            <a:r>
              <a:rPr lang="hu-HU" err="1">
                <a:ea typeface="+mj-lt"/>
                <a:cs typeface="+mj-lt"/>
              </a:rPr>
              <a:t>drinking</a:t>
            </a:r>
            <a:r>
              <a:rPr lang="hu-HU">
                <a:ea typeface="+mj-lt"/>
                <a:cs typeface="+mj-lt"/>
              </a:rPr>
              <a:t> </a:t>
            </a:r>
            <a:r>
              <a:rPr lang="hu-HU" err="1">
                <a:ea typeface="+mj-lt"/>
                <a:cs typeface="+mj-lt"/>
              </a:rPr>
              <a:t>water</a:t>
            </a:r>
            <a:endParaRPr lang="hu-HU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CA87BC61-AA76-6383-A880-639B0A707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084" y="1798351"/>
            <a:ext cx="10363200" cy="1887619"/>
          </a:xfrm>
        </p:spPr>
        <p:txBody>
          <a:bodyPr>
            <a:normAutofit/>
          </a:bodyPr>
          <a:lstStyle/>
          <a:p>
            <a:r>
              <a:rPr lang="hu-HU" sz="4000">
                <a:ea typeface="+mn-lt"/>
                <a:cs typeface="+mn-lt"/>
              </a:rPr>
              <a:t>29/09/2022</a:t>
            </a:r>
            <a:endParaRPr lang="hu-HU"/>
          </a:p>
          <a:p>
            <a:r>
              <a:rPr lang="hu-HU" sz="4000" err="1"/>
              <a:t>Sampling</a:t>
            </a:r>
            <a:r>
              <a:rPr lang="hu-HU" sz="4000"/>
              <a:t> site 8.: 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529202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15197F-6797-DCCE-88BC-2DEC99E53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err="1"/>
              <a:t>Team’s</a:t>
            </a:r>
            <a:r>
              <a:rPr lang="hu-HU"/>
              <a:t> </a:t>
            </a:r>
            <a:r>
              <a:rPr lang="hu-HU" err="1"/>
              <a:t>name</a:t>
            </a:r>
            <a:r>
              <a:rPr lang="hu-HU"/>
              <a:t>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05A83A-7F79-0F30-CF14-6D9E51DE0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err="1"/>
              <a:t>Names</a:t>
            </a:r>
            <a:r>
              <a:rPr lang="hu-HU"/>
              <a:t> of </a:t>
            </a:r>
            <a:r>
              <a:rPr lang="hu-HU" err="1"/>
              <a:t>students</a:t>
            </a:r>
            <a:r>
              <a:rPr lang="hu-HU"/>
              <a:t>:</a:t>
            </a:r>
          </a:p>
          <a:p>
            <a:pPr marL="0" indent="0">
              <a:buNone/>
            </a:pPr>
            <a:r>
              <a:rPr lang="hu-HU"/>
              <a:t>Noel </a:t>
            </a:r>
            <a:r>
              <a:rPr lang="hu-HU" err="1"/>
              <a:t>Pardo</a:t>
            </a:r>
            <a:r>
              <a:rPr lang="hu-HU"/>
              <a:t> </a:t>
            </a:r>
            <a:r>
              <a:rPr lang="hu-HU" err="1"/>
              <a:t>Garcia</a:t>
            </a:r>
            <a:endParaRPr lang="hu-HU"/>
          </a:p>
          <a:p>
            <a:pPr marL="0" indent="0">
              <a:buNone/>
            </a:pPr>
            <a:r>
              <a:rPr lang="hu-HU" err="1"/>
              <a:t>Benthe</a:t>
            </a:r>
            <a:r>
              <a:rPr lang="hu-HU"/>
              <a:t> </a:t>
            </a:r>
            <a:r>
              <a:rPr lang="hu-HU" err="1"/>
              <a:t>Jansen</a:t>
            </a:r>
            <a:endParaRPr lang="hu-HU"/>
          </a:p>
          <a:p>
            <a:pPr marL="0" indent="0">
              <a:buNone/>
            </a:pPr>
            <a:r>
              <a:rPr lang="hu-HU"/>
              <a:t>Marie van </a:t>
            </a:r>
            <a:r>
              <a:rPr lang="hu-HU" err="1"/>
              <a:t>Hissenhoven</a:t>
            </a:r>
            <a:endParaRPr lang="hu-HU"/>
          </a:p>
          <a:p>
            <a:pPr marL="0" indent="0">
              <a:buNone/>
            </a:pPr>
            <a:r>
              <a:rPr lang="hu-HU"/>
              <a:t>Marina </a:t>
            </a:r>
            <a:r>
              <a:rPr lang="hu-HU" err="1"/>
              <a:t>Moutsolli</a:t>
            </a:r>
            <a:endParaRPr lang="hu-HU"/>
          </a:p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0838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E8E3B5-27B5-9E97-80B8-ACE6C71D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2. Measuring the pH value of water</a:t>
            </a:r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1F3F403-11F2-5D1E-0EC7-6A13C010A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 (A)</a:t>
            </a:r>
          </a:p>
        </p:txBody>
      </p:sp>
      <p:pic>
        <p:nvPicPr>
          <p:cNvPr id="3" name="Kép 7" descr="A képen beltéri látható&#10;&#10;Automatikusan generált leírás">
            <a:extLst>
              <a:ext uri="{FF2B5EF4-FFF2-40B4-BE49-F238E27FC236}">
                <a16:creationId xmlns:a16="http://schemas.microsoft.com/office/drawing/2014/main" id="{7146533A-0DD8-2C9D-D2E2-68CAB63E5D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454" t="30097" r="24000" b="37864"/>
          <a:stretch/>
        </p:blipFill>
        <p:spPr>
          <a:xfrm rot="5400000">
            <a:off x="960529" y="3164806"/>
            <a:ext cx="3909387" cy="1883993"/>
          </a:xfrm>
        </p:spPr>
      </p:pic>
      <p:sp>
        <p:nvSpPr>
          <p:cNvPr id="6" name="Szöveg helye 5">
            <a:extLst>
              <a:ext uri="{FF2B5EF4-FFF2-40B4-BE49-F238E27FC236}">
                <a16:creationId xmlns:a16="http://schemas.microsoft.com/office/drawing/2014/main" id="{C6DD3DEA-AAAD-CB5E-637C-E5C562713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 (B)</a:t>
            </a:r>
          </a:p>
        </p:txBody>
      </p:sp>
      <p:pic>
        <p:nvPicPr>
          <p:cNvPr id="8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42D93633-E290-0D10-9CFA-7DB4DEE0D57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34545" t="21651" r="35273" b="971"/>
          <a:stretch/>
        </p:blipFill>
        <p:spPr>
          <a:xfrm rot="5400000">
            <a:off x="7280735" y="1976221"/>
            <a:ext cx="2801058" cy="5369494"/>
          </a:xfrm>
        </p:spPr>
      </p:pic>
    </p:spTree>
    <p:extLst>
      <p:ext uri="{BB962C8B-B14F-4D97-AF65-F5344CB8AC3E}">
        <p14:creationId xmlns:p14="http://schemas.microsoft.com/office/powerpoint/2010/main" val="12268911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4AF019-0715-CCBB-68F8-3259FF1A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Pictures of the sampling location</a:t>
            </a:r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251" y="1541417"/>
            <a:ext cx="6370320" cy="4777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99211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BC4BF3-6527-F0F7-2F55-236F0B48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/>
              <a:t>1. </a:t>
            </a:r>
            <a:r>
              <a:rPr lang="hu-HU" err="1"/>
              <a:t>Water</a:t>
            </a:r>
            <a:r>
              <a:rPr lang="hu-HU"/>
              <a:t> </a:t>
            </a:r>
            <a:r>
              <a:rPr lang="hu-HU" err="1"/>
              <a:t>temperature</a:t>
            </a:r>
            <a:r>
              <a:rPr lang="hu-HU"/>
              <a:t> </a:t>
            </a:r>
            <a:r>
              <a:rPr lang="hu-HU" err="1"/>
              <a:t>measurement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261040B-33D0-37DC-D67B-928DBD127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320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/>
              </a:rPr>
              <a:t>(</a:t>
            </a:r>
            <a:r>
              <a:rPr lang="hu-HU" sz="3200" err="1">
                <a:ea typeface="+mn-lt"/>
                <a:cs typeface="+mn-lt"/>
              </a:rPr>
              <a:t>at</a:t>
            </a:r>
            <a:r>
              <a:rPr lang="hu-HU" sz="3200">
                <a:ea typeface="+mn-lt"/>
                <a:cs typeface="+mn-lt"/>
              </a:rPr>
              <a:t> </a:t>
            </a:r>
            <a:r>
              <a:rPr lang="hu-HU" sz="3200" err="1">
                <a:ea typeface="+mn-lt"/>
                <a:cs typeface="+mn-lt"/>
              </a:rPr>
              <a:t>the</a:t>
            </a:r>
            <a:r>
              <a:rPr lang="hu-HU" sz="3200">
                <a:ea typeface="+mn-lt"/>
                <a:cs typeface="+mn-lt"/>
              </a:rPr>
              <a:t> </a:t>
            </a:r>
            <a:r>
              <a:rPr lang="hu-HU" sz="3200" err="1">
                <a:ea typeface="+mn-lt"/>
                <a:cs typeface="+mn-lt"/>
              </a:rPr>
              <a:t>time</a:t>
            </a:r>
            <a:r>
              <a:rPr lang="hu-HU" sz="3200">
                <a:ea typeface="+mn-lt"/>
                <a:cs typeface="+mn-lt"/>
              </a:rPr>
              <a:t> of </a:t>
            </a:r>
            <a:r>
              <a:rPr lang="hu-HU" sz="3200" err="1">
                <a:ea typeface="+mn-lt"/>
                <a:cs typeface="+mn-lt"/>
              </a:rPr>
              <a:t>sampling</a:t>
            </a:r>
            <a:r>
              <a:rPr lang="hu-HU" sz="3200">
                <a:ea typeface="+mn-lt"/>
                <a:cs typeface="+mn-lt"/>
              </a:rPr>
              <a:t>)</a:t>
            </a:r>
          </a:p>
          <a:p>
            <a:pPr marL="0" indent="0">
              <a:buNone/>
            </a:pPr>
            <a:endParaRPr lang="hu-HU">
              <a:ea typeface="+mn-lt"/>
              <a:cs typeface="+mn-lt"/>
            </a:endParaRPr>
          </a:p>
          <a:p>
            <a:pPr marL="0" indent="0">
              <a:buNone/>
            </a:pPr>
            <a:r>
              <a:rPr lang="hu-HU"/>
              <a:t>Water </a:t>
            </a:r>
            <a:r>
              <a:rPr lang="hu-HU" err="1"/>
              <a:t>temperature</a:t>
            </a:r>
            <a:r>
              <a:rPr lang="hu-HU"/>
              <a:t>: </a:t>
            </a:r>
            <a:r>
              <a:rPr lang="hu-HU" sz="8800">
                <a:solidFill>
                  <a:schemeClr val="tx2">
                    <a:lumMod val="60000"/>
                    <a:lumOff val="40000"/>
                  </a:schemeClr>
                </a:solidFill>
              </a:rPr>
              <a:t>  20 °C</a:t>
            </a:r>
          </a:p>
        </p:txBody>
      </p:sp>
    </p:spTree>
    <p:extLst>
      <p:ext uri="{BB962C8B-B14F-4D97-AF65-F5344CB8AC3E}">
        <p14:creationId xmlns:p14="http://schemas.microsoft.com/office/powerpoint/2010/main" val="243935712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E8E3B5-27B5-9E97-80B8-ACE6C71D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2. Measuring the pH value of water</a:t>
            </a:r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1F3F403-11F2-5D1E-0EC7-6A13C010A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 (A)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C6DD3DEA-AAAD-CB5E-637C-E5C562713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 (B)</a:t>
            </a:r>
          </a:p>
        </p:txBody>
      </p:sp>
      <p:pic>
        <p:nvPicPr>
          <p:cNvPr id="10" name="Tartalom helye 9"/>
          <p:cNvPicPr>
            <a:picLocks noGrp="1" noChangeAspect="1"/>
          </p:cNvPicPr>
          <p:nvPr>
            <p:ph sz="quarter" idx="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1975" y="2668786"/>
            <a:ext cx="3951288" cy="2963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Tartalom helye 1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820622" y="2174875"/>
            <a:ext cx="2964344" cy="3951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317945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0105DF-0667-3047-2831-1B220D0D6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hu-HU"/>
          </a:p>
        </p:txBody>
      </p:sp>
      <p:graphicFrame>
        <p:nvGraphicFramePr>
          <p:cNvPr id="6" name="Táblázat 6">
            <a:extLst>
              <a:ext uri="{FF2B5EF4-FFF2-40B4-BE49-F238E27FC236}">
                <a16:creationId xmlns:a16="http://schemas.microsoft.com/office/drawing/2014/main" id="{FE4B37B1-D392-D7E4-C99B-EEA8E10277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199"/>
          <a:ext cx="10972800" cy="2871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256579176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87644937"/>
                    </a:ext>
                  </a:extLst>
                </a:gridCol>
              </a:tblGrid>
              <a:tr h="1599863">
                <a:tc>
                  <a:txBody>
                    <a:bodyPr/>
                    <a:lstStyle/>
                    <a:p>
                      <a:pPr algn="ctr"/>
                      <a:endParaRPr lang="hu-HU"/>
                    </a:p>
                    <a:p>
                      <a:pPr algn="ctr"/>
                      <a:endParaRPr lang="hu-HU"/>
                    </a:p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A:</a:t>
                      </a:r>
                    </a:p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Measurement with pH test strips</a:t>
                      </a:r>
                    </a:p>
                    <a:p>
                      <a:pPr algn="ctr"/>
                      <a:endParaRPr lang="hu-HU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/>
                    </a:p>
                    <a:p>
                      <a:pPr algn="ctr"/>
                      <a:endParaRPr lang="hu-HU"/>
                    </a:p>
                    <a:p>
                      <a:pPr algn="ctr"/>
                      <a:r>
                        <a:rPr lang="hu-HU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B:</a:t>
                      </a:r>
                    </a:p>
                    <a:p>
                      <a:pPr algn="ctr"/>
                      <a:r>
                        <a:rPr lang="hu-HU" sz="2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Measurement</a:t>
                      </a:r>
                      <a:r>
                        <a:rPr lang="hu-HU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2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using</a:t>
                      </a:r>
                      <a:r>
                        <a:rPr lang="hu-HU" sz="28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2800" b="1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reagents</a:t>
                      </a:r>
                      <a:endParaRPr lang="hu-HU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709434"/>
                  </a:ext>
                </a:extLst>
              </a:tr>
              <a:tr h="1104083">
                <a:tc>
                  <a:txBody>
                    <a:bodyPr/>
                    <a:lstStyle/>
                    <a:p>
                      <a:pPr algn="ctr"/>
                      <a:r>
                        <a:rPr lang="hu-HU" sz="400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4000"/>
                        <a:t>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870407"/>
                  </a:ext>
                </a:extLst>
              </a:tr>
            </a:tbl>
          </a:graphicData>
        </a:graphic>
      </p:graphicFrame>
      <p:sp>
        <p:nvSpPr>
          <p:cNvPr id="7" name="Szövegdoboz 6">
            <a:extLst>
              <a:ext uri="{FF2B5EF4-FFF2-40B4-BE49-F238E27FC236}">
                <a16:creationId xmlns:a16="http://schemas.microsoft.com/office/drawing/2014/main" id="{EAF3252F-B5E2-68D1-5672-361FDF4DF3D8}"/>
              </a:ext>
            </a:extLst>
          </p:cNvPr>
          <p:cNvSpPr txBox="1"/>
          <p:nvPr/>
        </p:nvSpPr>
        <p:spPr>
          <a:xfrm>
            <a:off x="609600" y="4950691"/>
            <a:ext cx="1097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Is the water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acidic</a:t>
            </a:r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alkaline</a:t>
            </a:r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or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neutral</a:t>
            </a:r>
            <a:r>
              <a:rPr lang="hu-HU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hu-HU" sz="32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alkaline</a:t>
            </a:r>
            <a:endParaRPr lang="hu-HU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355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D88FA5-77CE-1BBE-179B-89C446772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3. Total </a:t>
            </a:r>
            <a:r>
              <a:rPr lang="hu-HU" err="1"/>
              <a:t>hardness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D73CC38-80DD-9CAB-19DB-D5C54AF1F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6048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/>
              <a:t>Total </a:t>
            </a:r>
            <a:r>
              <a:rPr lang="hu-HU" err="1"/>
              <a:t>water</a:t>
            </a:r>
            <a:r>
              <a:rPr lang="hu-HU"/>
              <a:t> </a:t>
            </a:r>
            <a:r>
              <a:rPr lang="hu-HU" err="1"/>
              <a:t>hardness</a:t>
            </a:r>
            <a:r>
              <a:rPr lang="hu-HU"/>
              <a:t>: </a:t>
            </a:r>
            <a:r>
              <a:rPr lang="hu-HU">
                <a:solidFill>
                  <a:srgbClr val="FF0000"/>
                </a:solidFill>
              </a:rPr>
              <a:t>10 </a:t>
            </a:r>
            <a:r>
              <a:rPr lang="hu-HU" err="1">
                <a:solidFill>
                  <a:srgbClr val="FF0000"/>
                </a:solidFill>
              </a:rPr>
              <a:t>drop</a:t>
            </a:r>
            <a:r>
              <a:rPr lang="hu-HU">
                <a:solidFill>
                  <a:srgbClr val="FF0000"/>
                </a:solidFill>
              </a:rPr>
              <a:t>, 13</a:t>
            </a:r>
            <a:r>
              <a:rPr lang="hu-HU"/>
              <a:t> °e </a:t>
            </a:r>
            <a:r>
              <a:rPr lang="hu-HU">
                <a:solidFill>
                  <a:srgbClr val="FF0000"/>
                </a:solidFill>
              </a:rPr>
              <a:t>178</a:t>
            </a:r>
            <a:r>
              <a:rPr lang="hu-HU"/>
              <a:t> mg/L CaC0</a:t>
            </a:r>
            <a:r>
              <a:rPr lang="hu-HU" baseline="-25000"/>
              <a:t>3</a:t>
            </a:r>
          </a:p>
          <a:p>
            <a:pPr marL="0" indent="0">
              <a:buNone/>
            </a:pPr>
            <a:r>
              <a:rPr lang="en-US" sz="2400"/>
              <a:t>Depending on the amount of calcium and magnesium salts, water is classified as hard or soft in different gradations:</a:t>
            </a:r>
          </a:p>
          <a:p>
            <a:pPr marL="0" indent="0">
              <a:buNone/>
            </a:pPr>
            <a:endParaRPr lang="hu-HU" baseline="-25000"/>
          </a:p>
        </p:txBody>
      </p:sp>
      <p:graphicFrame>
        <p:nvGraphicFramePr>
          <p:cNvPr id="5" name="Táblázat 5">
            <a:extLst>
              <a:ext uri="{FF2B5EF4-FFF2-40B4-BE49-F238E27FC236}">
                <a16:creationId xmlns:a16="http://schemas.microsoft.com/office/drawing/2014/main" id="{B9ADFB97-DFC7-937E-6141-C1C7F19D095E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3205018"/>
          <a:ext cx="8128000" cy="29186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98878167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907036321"/>
                    </a:ext>
                  </a:extLst>
                </a:gridCol>
              </a:tblGrid>
              <a:tr h="4864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Very soft: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444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0-308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1567857249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63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Soft: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762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5-8.8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1064781404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889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Medium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hard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10-13.8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2513724524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1206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Fairly hard: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1397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+21.3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1747830368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1206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Hard: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444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22.5 - 37.5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3401998155"/>
                  </a:ext>
                </a:extLst>
              </a:tr>
              <a:tr h="486448">
                <a:tc>
                  <a:txBody>
                    <a:bodyPr/>
                    <a:lstStyle/>
                    <a:p>
                      <a:pPr marL="317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Very hard: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tc>
                  <a:txBody>
                    <a:bodyPr/>
                    <a:lstStyle/>
                    <a:p>
                      <a:pPr marL="762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more </a:t>
                      </a:r>
                      <a:r>
                        <a:rPr lang="hu-HU" sz="280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37.5 </a:t>
                      </a:r>
                      <a:r>
                        <a:rPr lang="hu-HU" sz="2800" baseline="300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hu-HU" sz="28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endParaRPr lang="hu-HU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05" marR="73025" marT="0" marB="0" anchor="ctr"/>
                </a:tc>
                <a:extLst>
                  <a:ext uri="{0D108BD9-81ED-4DB2-BD59-A6C34878D82A}">
                    <a16:rowId xmlns:a16="http://schemas.microsoft.com/office/drawing/2014/main" val="4192892166"/>
                  </a:ext>
                </a:extLst>
              </a:tr>
            </a:tbl>
          </a:graphicData>
        </a:graphic>
      </p:graphicFrame>
      <p:pic>
        <p:nvPicPr>
          <p:cNvPr id="3073" name="Picture 83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27325" cy="1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459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187CF3-A72E-5FED-798E-0438AF9CE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673" y="1729628"/>
            <a:ext cx="5267401" cy="3950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221461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737F24-0FFF-F569-C68C-02889319C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4. </a:t>
            </a:r>
            <a:r>
              <a:rPr lang="hu-HU" err="1"/>
              <a:t>Ammonium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BEFDE49-1089-E4BB-47F4-3208039F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33696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The ammonium content of water is:</a:t>
            </a:r>
            <a:r>
              <a:rPr lang="hu-HU"/>
              <a:t> 1 mg/L NH</a:t>
            </a:r>
            <a:r>
              <a:rPr lang="hu-HU" baseline="-25000"/>
              <a:t>4</a:t>
            </a:r>
            <a:r>
              <a:rPr lang="hu-HU"/>
              <a:t> </a:t>
            </a:r>
            <a:r>
              <a:rPr lang="hu-HU" baseline="30000"/>
              <a:t>+</a:t>
            </a:r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429" y="2410692"/>
            <a:ext cx="5125917" cy="384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777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3AF6D2-249C-DF34-9AAE-30053A66E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5. </a:t>
            </a:r>
            <a:r>
              <a:rPr lang="hu-HU" err="1"/>
              <a:t>Nitrate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899531-51F1-3A51-F3E5-A30B10B3D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1336962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The nitrate content of water is</a:t>
            </a:r>
            <a:r>
              <a:rPr lang="hu-HU"/>
              <a:t> </a:t>
            </a:r>
            <a:r>
              <a:rPr lang="hu-HU">
                <a:solidFill>
                  <a:srgbClr val="FF0000"/>
                </a:solidFill>
              </a:rPr>
              <a:t>0</a:t>
            </a:r>
            <a:r>
              <a:rPr lang="en-US"/>
              <a:t> mg/L N0</a:t>
            </a:r>
            <a:r>
              <a:rPr lang="en-US" baseline="-25000"/>
              <a:t>3</a:t>
            </a:r>
            <a:r>
              <a:rPr lang="en-US" baseline="30000"/>
              <a:t>-</a:t>
            </a:r>
            <a:endParaRPr lang="hu-HU"/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  <a:p>
            <a:pPr marL="0" indent="0">
              <a:buNone/>
            </a:pPr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64378"/>
            <a:ext cx="5329645" cy="399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721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3308B0-FE3C-5E8C-6F93-92ABA4F9B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6. </a:t>
            </a:r>
            <a:r>
              <a:rPr lang="hu-HU" err="1"/>
              <a:t>Nitrite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2C929C-EC13-198F-33C6-C5DB0F6CD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383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The nitrite content of water is:</a:t>
            </a:r>
            <a:r>
              <a:rPr lang="hu-HU"/>
              <a:t> </a:t>
            </a:r>
            <a:r>
              <a:rPr lang="hu-HU">
                <a:solidFill>
                  <a:srgbClr val="FF0000"/>
                </a:solidFill>
              </a:rPr>
              <a:t>0 </a:t>
            </a:r>
            <a:r>
              <a:rPr lang="hu-HU"/>
              <a:t>mg/L NO</a:t>
            </a:r>
            <a:r>
              <a:rPr lang="hu-HU" baseline="-25000"/>
              <a:t>2</a:t>
            </a:r>
            <a:r>
              <a:rPr lang="hu-HU" baseline="30000"/>
              <a:t>-</a:t>
            </a:r>
            <a:endParaRPr lang="hu-HU"/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  <a:p>
            <a:pPr marL="0" indent="0">
              <a:buNone/>
            </a:pPr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751" y="2865778"/>
            <a:ext cx="4382437" cy="328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144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64E484-6A0A-8544-14C6-203E9DAEA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/>
              <a:t>7. </a:t>
            </a:r>
            <a:r>
              <a:rPr lang="hu-HU" err="1"/>
              <a:t>Phosphate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EB0B357-FDC0-2A37-4E44-190556B61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1383144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The </a:t>
            </a:r>
            <a:r>
              <a:rPr lang="hu-HU" err="1"/>
              <a:t>phospate</a:t>
            </a:r>
            <a:r>
              <a:rPr lang="en-US"/>
              <a:t> content of water is:</a:t>
            </a:r>
            <a:r>
              <a:rPr lang="hu-HU"/>
              <a:t> </a:t>
            </a:r>
            <a:r>
              <a:rPr lang="hu-HU">
                <a:solidFill>
                  <a:srgbClr val="FF0000"/>
                </a:solidFill>
              </a:rPr>
              <a:t>3</a:t>
            </a:r>
            <a:r>
              <a:rPr lang="hu-HU"/>
              <a:t> mg/L PO</a:t>
            </a:r>
            <a:r>
              <a:rPr lang="hu-HU" baseline="-25000"/>
              <a:t>4</a:t>
            </a:r>
            <a:r>
              <a:rPr lang="hu-HU" baseline="30000"/>
              <a:t>3-</a:t>
            </a:r>
            <a:endParaRPr lang="hu-HU"/>
          </a:p>
          <a:p>
            <a:pPr marL="0" indent="0">
              <a:buNone/>
            </a:pPr>
            <a:r>
              <a:rPr lang="hu-HU" err="1"/>
              <a:t>Pictures</a:t>
            </a:r>
            <a:r>
              <a:rPr lang="hu-HU"/>
              <a:t> of </a:t>
            </a:r>
            <a:r>
              <a:rPr lang="hu-HU" err="1"/>
              <a:t>the</a:t>
            </a:r>
            <a:r>
              <a:rPr lang="hu-HU"/>
              <a:t> </a:t>
            </a:r>
            <a:r>
              <a:rPr lang="hu-HU" err="1"/>
              <a:t>measurement</a:t>
            </a:r>
            <a:r>
              <a:rPr lang="hu-HU"/>
              <a:t>:</a:t>
            </a:r>
          </a:p>
          <a:p>
            <a:pPr marL="0" indent="0">
              <a:buNone/>
            </a:pPr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91774"/>
            <a:ext cx="5704114" cy="427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47429"/>
      </p:ext>
    </p:extLst>
  </p:cSld>
  <p:clrMapOvr>
    <a:masterClrMapping/>
  </p:clrMapOvr>
</p:sld>
</file>

<file path=ppt/theme/theme1.xml><?xml version="1.0" encoding="utf-8"?>
<a:theme xmlns:a="http://schemas.openxmlformats.org/drawingml/2006/main" name="Téma1 erasm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éma1 erasmus" id="{7B76E7A2-A917-46C3-9187-2E948C7A6367}" vid="{D2D78FDA-E8EE-44F7-A263-7C63CBD56DE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a7b3c04-491c-4220-bb7f-b5d27dbfdc07" xsi:nil="true"/>
    <lcf76f155ced4ddcb4097134ff3c332f xmlns="ff7b54fe-6652-4836-8298-4462d9562c3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374CFC9F5308E44B8DEBF28AB221B961" ma:contentTypeVersion="14" ma:contentTypeDescription="Új dokumentum létrehozása." ma:contentTypeScope="" ma:versionID="e157a940b861ea0fef154c198461a7c1">
  <xsd:schema xmlns:xsd="http://www.w3.org/2001/XMLSchema" xmlns:xs="http://www.w3.org/2001/XMLSchema" xmlns:p="http://schemas.microsoft.com/office/2006/metadata/properties" xmlns:ns2="ff7b54fe-6652-4836-8298-4462d9562c32" xmlns:ns3="da7b3c04-491c-4220-bb7f-b5d27dbfdc07" targetNamespace="http://schemas.microsoft.com/office/2006/metadata/properties" ma:root="true" ma:fieldsID="ce6067cc9771853391ca245effd3b5c1" ns2:_="" ns3:_="">
    <xsd:import namespace="ff7b54fe-6652-4836-8298-4462d9562c32"/>
    <xsd:import namespace="da7b3c04-491c-4220-bb7f-b5d27dbfdc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7b54fe-6652-4836-8298-4462d9562c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Képcímkék" ma:readOnly="false" ma:fieldId="{5cf76f15-5ced-4ddc-b409-7134ff3c332f}" ma:taxonomyMulti="true" ma:sspId="f120a876-e03f-4564-8c18-96970baf42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7b3c04-491c-4220-bb7f-b5d27dbfdc0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80376262-4658-4174-8a9b-97087deb5e84}" ma:internalName="TaxCatchAll" ma:showField="CatchAllData" ma:web="da7b3c04-491c-4220-bb7f-b5d27dbfdc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CE72EE-624B-4DCF-AFE2-94A736009EC7}">
  <ds:schemaRefs>
    <ds:schemaRef ds:uri="da7b3c04-491c-4220-bb7f-b5d27dbfdc07"/>
    <ds:schemaRef ds:uri="ff7b54fe-6652-4836-8298-4462d9562c32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19B8F9D-D26D-47D6-A2FE-3935E15AC2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7b54fe-6652-4836-8298-4462d9562c32"/>
    <ds:schemaRef ds:uri="da7b3c04-491c-4220-bb7f-b5d27dbfdc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AB0D20-1427-4462-9C20-07B8680553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Téma1 erasmus</Template>
  <TotalTime>1</TotalTime>
  <Words>2448</Words>
  <Application>Microsoft Office PowerPoint</Application>
  <PresentationFormat>Szélesvásznú</PresentationFormat>
  <Paragraphs>531</Paragraphs>
  <Slides>101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101</vt:i4>
      </vt:variant>
    </vt:vector>
  </HeadingPairs>
  <TitlesOfParts>
    <vt:vector size="106" baseType="lpstr">
      <vt:lpstr>Arial</vt:lpstr>
      <vt:lpstr>Calibri</vt:lpstr>
      <vt:lpstr>Selawik Light</vt:lpstr>
      <vt:lpstr>Times New Roman</vt:lpstr>
      <vt:lpstr>Téma1 erasmus</vt:lpstr>
      <vt:lpstr>PROGRAM WEEK IN SZEGED</vt:lpstr>
      <vt:lpstr>MEASUREMENT</vt:lpstr>
      <vt:lpstr>These tasks must be done:</vt:lpstr>
      <vt:lpstr>PowerPoint-bemutató</vt:lpstr>
      <vt:lpstr>River Tisza between Szeged and  Újszeged (dragon boat)</vt:lpstr>
      <vt:lpstr>Team’s name: 1 Újszeged</vt:lpstr>
      <vt:lpstr>Pictures of the sampling location</vt:lpstr>
      <vt:lpstr>1. Water temperature measurement</vt:lpstr>
      <vt:lpstr>2. Measuring the pH value of water</vt:lpstr>
      <vt:lpstr>PowerPoint-bemutató</vt:lpstr>
      <vt:lpstr>3. Total hardness</vt:lpstr>
      <vt:lpstr>Pictures of the measurement</vt:lpstr>
      <vt:lpstr>4. Ammonium</vt:lpstr>
      <vt:lpstr>5. Nitrate</vt:lpstr>
      <vt:lpstr>6. Nitrite</vt:lpstr>
      <vt:lpstr>7. Phosphate</vt:lpstr>
      <vt:lpstr>River Tisza Between Szeged and the Maros (dragon boat)</vt:lpstr>
      <vt:lpstr>Team’s name: 2</vt:lpstr>
      <vt:lpstr>1. Water temperature measurement</vt:lpstr>
      <vt:lpstr>2. Measuring the pH value of water</vt:lpstr>
      <vt:lpstr>PowerPoint-bemutató</vt:lpstr>
      <vt:lpstr>3. Total hardness</vt:lpstr>
      <vt:lpstr>4. Ammonium</vt:lpstr>
      <vt:lpstr>5. Nitrate</vt:lpstr>
      <vt:lpstr>6. Nitrite</vt:lpstr>
      <vt:lpstr>7. Phosphate</vt:lpstr>
      <vt:lpstr> MÁRTÉLY-  Cut-off Tisza River Bend</vt:lpstr>
      <vt:lpstr>Team’s name: Mártély 3</vt:lpstr>
      <vt:lpstr>Pictures of the sampling location</vt:lpstr>
      <vt:lpstr>1. Water temperature measurement</vt:lpstr>
      <vt:lpstr>2. Measuring the pH value of water</vt:lpstr>
      <vt:lpstr>PowerPoint-bemutató</vt:lpstr>
      <vt:lpstr>3. Total hardness</vt:lpstr>
      <vt:lpstr>Total hardness</vt:lpstr>
      <vt:lpstr>4. Ammonium</vt:lpstr>
      <vt:lpstr>5. Nitrate</vt:lpstr>
      <vt:lpstr>6. Nitrite</vt:lpstr>
      <vt:lpstr>7. Phosphate</vt:lpstr>
      <vt:lpstr> River Danube (Budapest)</vt:lpstr>
      <vt:lpstr>Team’s name: 4</vt:lpstr>
      <vt:lpstr>Pictures of the sampling location</vt:lpstr>
      <vt:lpstr>Measurement result of the water sample</vt:lpstr>
      <vt:lpstr>1. Water temperature measurement</vt:lpstr>
      <vt:lpstr>2. Measuring the pH value of water</vt:lpstr>
      <vt:lpstr>PowerPoint-bemutató</vt:lpstr>
      <vt:lpstr>3. Total hardness</vt:lpstr>
      <vt:lpstr>Pictures of the measurement</vt:lpstr>
      <vt:lpstr>4. Ammonium</vt:lpstr>
      <vt:lpstr>5. Nitrate</vt:lpstr>
      <vt:lpstr>6. Nitrite</vt:lpstr>
      <vt:lpstr>7. Phosphate</vt:lpstr>
      <vt:lpstr> The outflow water  of the Gellért Baths (Budapest)</vt:lpstr>
      <vt:lpstr>Team’s name: 5</vt:lpstr>
      <vt:lpstr>Pictures of the sampling location</vt:lpstr>
      <vt:lpstr>1. Water temperature measurement</vt:lpstr>
      <vt:lpstr>2. Measuring the pH value of water</vt:lpstr>
      <vt:lpstr>PowerPoint-bemutató</vt:lpstr>
      <vt:lpstr>3. Total hardness</vt:lpstr>
      <vt:lpstr>Pictures of the measurement</vt:lpstr>
      <vt:lpstr>4. Ammonium</vt:lpstr>
      <vt:lpstr>5. Nitrate</vt:lpstr>
      <vt:lpstr>6. Nitrite</vt:lpstr>
      <vt:lpstr>7. Phosphate</vt:lpstr>
      <vt:lpstr> Cave (Budapest)</vt:lpstr>
      <vt:lpstr>Team’s name: Mártély</vt:lpstr>
      <vt:lpstr>Pictures of the sampling location</vt:lpstr>
      <vt:lpstr>1. Water temperature measurement</vt:lpstr>
      <vt:lpstr>2. Measuring the pH value of water</vt:lpstr>
      <vt:lpstr>PowerPoint-bemutató</vt:lpstr>
      <vt:lpstr>3. Total hardness</vt:lpstr>
      <vt:lpstr>Pictures of the measurement</vt:lpstr>
      <vt:lpstr>4. Ammonium</vt:lpstr>
      <vt:lpstr>5. Nitrate</vt:lpstr>
      <vt:lpstr>6. Nitrite</vt:lpstr>
      <vt:lpstr>7. Phosphate</vt:lpstr>
      <vt:lpstr> DRINKING WATER IN CHEMISTRY LABOR</vt:lpstr>
      <vt:lpstr>Team’s name: fluoroze badeendjes </vt:lpstr>
      <vt:lpstr>Pictures of the sampling location</vt:lpstr>
      <vt:lpstr>1. Water temperature measurement</vt:lpstr>
      <vt:lpstr>2. Measuring the pH value of water</vt:lpstr>
      <vt:lpstr>PowerPoint-bemutató</vt:lpstr>
      <vt:lpstr>3. Total hardness</vt:lpstr>
      <vt:lpstr>Pictures of the measurement</vt:lpstr>
      <vt:lpstr>4. Ammonium</vt:lpstr>
      <vt:lpstr>5. Nitrate</vt:lpstr>
      <vt:lpstr>6. Nitrite</vt:lpstr>
      <vt:lpstr>7. Phosphate</vt:lpstr>
      <vt:lpstr> Szeged's drinking water</vt:lpstr>
      <vt:lpstr>Team’s name:</vt:lpstr>
      <vt:lpstr>Pictures of the sampling location</vt:lpstr>
      <vt:lpstr>1. Water temperature measurement</vt:lpstr>
      <vt:lpstr>2. Measuring the pH value of water</vt:lpstr>
      <vt:lpstr>PowerPoint-bemutató</vt:lpstr>
      <vt:lpstr>3. Total hardness</vt:lpstr>
      <vt:lpstr>Pictures of the measurement</vt:lpstr>
      <vt:lpstr>4. Ammonium</vt:lpstr>
      <vt:lpstr>5. Nitrate</vt:lpstr>
      <vt:lpstr>6. Nitrite</vt:lpstr>
      <vt:lpstr>7. Phosphate</vt:lpstr>
      <vt:lpstr>Summary of measurement data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WEEK IN SZEGED</dc:title>
  <dc:creator>Katalin Molnár</dc:creator>
  <cp:lastModifiedBy>Zsuzsanna Budai</cp:lastModifiedBy>
  <cp:revision>2</cp:revision>
  <dcterms:created xsi:type="dcterms:W3CDTF">2022-09-28T19:02:18Z</dcterms:created>
  <dcterms:modified xsi:type="dcterms:W3CDTF">2023-10-01T17:00:39Z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0x010100374CFC9F5308E44B8DEBF28AB221B961</vt:lpwstr>
  </property>
  <property fmtid="{D5CDD505-2E9C-101B-9397-08002B2CF9AE}" pid="3" name="MediaServiceImageTags">
    <vt:lpwstr/>
  </property>
</Properties>
</file>